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6" r:id="rId2"/>
    <p:sldId id="257" r:id="rId3"/>
    <p:sldId id="258" r:id="rId4"/>
    <p:sldId id="266" r:id="rId5"/>
    <p:sldId id="300" r:id="rId6"/>
    <p:sldId id="301" r:id="rId7"/>
    <p:sldId id="302" r:id="rId8"/>
    <p:sldId id="303" r:id="rId9"/>
    <p:sldId id="304" r:id="rId10"/>
    <p:sldId id="305" r:id="rId11"/>
    <p:sldId id="307" r:id="rId12"/>
    <p:sldId id="309" r:id="rId13"/>
    <p:sldId id="308" r:id="rId14"/>
    <p:sldId id="306" r:id="rId15"/>
    <p:sldId id="272" r:id="rId16"/>
    <p:sldId id="269" r:id="rId17"/>
    <p:sldId id="310" r:id="rId18"/>
    <p:sldId id="311" r:id="rId19"/>
    <p:sldId id="313" r:id="rId20"/>
    <p:sldId id="312" r:id="rId21"/>
    <p:sldId id="314" r:id="rId22"/>
    <p:sldId id="264" r:id="rId23"/>
    <p:sldId id="316" r:id="rId24"/>
    <p:sldId id="317" r:id="rId25"/>
    <p:sldId id="318" r:id="rId26"/>
    <p:sldId id="319" r:id="rId27"/>
    <p:sldId id="320" r:id="rId28"/>
    <p:sldId id="322" r:id="rId29"/>
    <p:sldId id="321" r:id="rId30"/>
    <p:sldId id="323" r:id="rId3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4FA89F8-606A-4E3D-8FD1-BDF201F32E3C}" type="datetimeFigureOut">
              <a:rPr lang="ru-RU" smtClean="0"/>
              <a:t>14.03.2020</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8FDF1C9-2805-4ECC-8C9D-7E42D29669B8}" type="slidenum">
              <a:rPr lang="ru-RU" smtClean="0"/>
              <a:t>‹#›</a:t>
            </a:fld>
            <a:endParaRPr lang="ru-RU"/>
          </a:p>
        </p:txBody>
      </p:sp>
    </p:spTree>
    <p:extLst>
      <p:ext uri="{BB962C8B-B14F-4D97-AF65-F5344CB8AC3E}">
        <p14:creationId xmlns:p14="http://schemas.microsoft.com/office/powerpoint/2010/main" val="23301757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p:cNvSpPr>
            <a:spLocks noGrp="1"/>
          </p:cNvSpPr>
          <p:nvPr>
            <p:ph type="dt" sz="half" idx="10"/>
          </p:nvPr>
        </p:nvSpPr>
        <p:spPr/>
        <p:txBody>
          <a:bodyPr/>
          <a:lstStyle/>
          <a:p>
            <a:fld id="{98CDC2D2-2F86-4153-B336-95AE5600FFF9}" type="datetimeFigureOut">
              <a:rPr lang="ru-RU" smtClean="0"/>
              <a:t>14.03.2020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31956592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98CDC2D2-2F86-4153-B336-95AE5600FFF9}" type="datetimeFigureOut">
              <a:rPr lang="ru-RU" smtClean="0"/>
              <a:t>14.03.2020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4702929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98CDC2D2-2F86-4153-B336-95AE5600FFF9}" type="datetimeFigureOut">
              <a:rPr lang="ru-RU" smtClean="0"/>
              <a:t>14.03.2020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11430823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98CDC2D2-2F86-4153-B336-95AE5600FFF9}" type="datetimeFigureOut">
              <a:rPr lang="ru-RU" smtClean="0"/>
              <a:t>14.03.2020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30189138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98CDC2D2-2F86-4153-B336-95AE5600FFF9}" type="datetimeFigureOut">
              <a:rPr lang="ru-RU" smtClean="0"/>
              <a:t>14.03.2020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35643779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98CDC2D2-2F86-4153-B336-95AE5600FFF9}" type="datetimeFigureOut">
              <a:rPr lang="ru-RU" smtClean="0"/>
              <a:t>14.03.2020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456261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98CDC2D2-2F86-4153-B336-95AE5600FFF9}" type="datetimeFigureOut">
              <a:rPr lang="ru-RU" smtClean="0"/>
              <a:t>14.03.2020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20737042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98CDC2D2-2F86-4153-B336-95AE5600FFF9}" type="datetimeFigureOut">
              <a:rPr lang="ru-RU" smtClean="0"/>
              <a:t>14.03.2020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42492630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98CDC2D2-2F86-4153-B336-95AE5600FFF9}" type="datetimeFigureOut">
              <a:rPr lang="ru-RU" smtClean="0"/>
              <a:t>14.03.2020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1094328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98CDC2D2-2F86-4153-B336-95AE5600FFF9}" type="datetimeFigureOut">
              <a:rPr lang="ru-RU" smtClean="0"/>
              <a:t>14.03.2020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1366382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98CDC2D2-2F86-4153-B336-95AE5600FFF9}" type="datetimeFigureOut">
              <a:rPr lang="ru-RU" smtClean="0"/>
              <a:t>14.03.2020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7885427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CDC2D2-2F86-4153-B336-95AE5600FFF9}" type="datetimeFigureOut">
              <a:rPr lang="ru-RU" smtClean="0"/>
              <a:t>14.03.2020</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B88976-EBD9-489B-8114-68C0F9BB47E9}" type="slidenum">
              <a:rPr lang="ru-RU" smtClean="0"/>
              <a:t>‹#›</a:t>
            </a:fld>
            <a:endParaRPr lang="ru-RU"/>
          </a:p>
        </p:txBody>
      </p:sp>
    </p:spTree>
    <p:extLst>
      <p:ext uri="{BB962C8B-B14F-4D97-AF65-F5344CB8AC3E}">
        <p14:creationId xmlns:p14="http://schemas.microsoft.com/office/powerpoint/2010/main" val="31644698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 Id="rId4" Type="http://schemas.openxmlformats.org/officeDocument/2006/relationships/image" Target="../media/image18.png"/></Relationships>
</file>

<file path=ppt/slides/_rels/slide25.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2.xml"/><Relationship Id="rId5" Type="http://schemas.openxmlformats.org/officeDocument/2006/relationships/image" Target="../media/image22.png"/><Relationship Id="rId4" Type="http://schemas.openxmlformats.org/officeDocument/2006/relationships/image" Target="../media/image21.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65760" y="2341563"/>
            <a:ext cx="11507372" cy="2387600"/>
          </a:xfrm>
        </p:spPr>
        <p:txBody>
          <a:bodyPr>
            <a:normAutofit fontScale="90000"/>
          </a:bodyPr>
          <a:lstStyle/>
          <a:p>
            <a:br>
              <a:rPr lang="ru-RU" dirty="0">
                <a:solidFill>
                  <a:srgbClr val="C00000"/>
                </a:solidFill>
                <a:latin typeface="Times New Roman" panose="02020603050405020304" pitchFamily="18" charset="0"/>
                <a:cs typeface="Times New Roman" panose="02020603050405020304" pitchFamily="18" charset="0"/>
              </a:rPr>
            </a:br>
            <a:r>
              <a:rPr lang="ru-RU" dirty="0">
                <a:solidFill>
                  <a:srgbClr val="C00000"/>
                </a:solidFill>
                <a:latin typeface="Times New Roman" panose="02020603050405020304" pitchFamily="18" charset="0"/>
                <a:cs typeface="Times New Roman" panose="02020603050405020304" pitchFamily="18" charset="0"/>
              </a:rPr>
              <a:t>Методы оценки рисков </a:t>
            </a:r>
            <a:br>
              <a:rPr lang="ru-RU" dirty="0">
                <a:solidFill>
                  <a:srgbClr val="C00000"/>
                </a:solidFill>
                <a:latin typeface="Times New Roman" panose="02020603050405020304" pitchFamily="18" charset="0"/>
                <a:cs typeface="Times New Roman" panose="02020603050405020304" pitchFamily="18" charset="0"/>
              </a:rPr>
            </a:br>
            <a:r>
              <a:rPr lang="ru-RU" dirty="0">
                <a:solidFill>
                  <a:srgbClr val="C00000"/>
                </a:solidFill>
                <a:latin typeface="Times New Roman" panose="02020603050405020304" pitchFamily="18" charset="0"/>
                <a:cs typeface="Times New Roman" panose="02020603050405020304" pitchFamily="18" charset="0"/>
              </a:rPr>
              <a:t>без учета распределения вероятностей</a:t>
            </a:r>
          </a:p>
        </p:txBody>
      </p:sp>
      <p:sp>
        <p:nvSpPr>
          <p:cNvPr id="3" name="TextBox 2"/>
          <p:cNvSpPr txBox="1"/>
          <p:nvPr/>
        </p:nvSpPr>
        <p:spPr>
          <a:xfrm>
            <a:off x="8783782" y="96982"/>
            <a:ext cx="3255818" cy="923330"/>
          </a:xfrm>
          <a:prstGeom prst="rect">
            <a:avLst/>
          </a:prstGeom>
          <a:noFill/>
        </p:spPr>
        <p:txBody>
          <a:bodyPr wrap="square" rtlCol="0">
            <a:spAutoFit/>
          </a:bodyPr>
          <a:lstStyle/>
          <a:p>
            <a:r>
              <a:rPr lang="ru-RU" sz="5400" dirty="0">
                <a:solidFill>
                  <a:schemeClr val="accent6">
                    <a:lumMod val="50000"/>
                  </a:schemeClr>
                </a:solidFill>
                <a:latin typeface="Times New Roman" panose="02020603050405020304" pitchFamily="18" charset="0"/>
                <a:ea typeface="+mj-ea"/>
                <a:cs typeface="Times New Roman" panose="02020603050405020304" pitchFamily="18" charset="0"/>
              </a:rPr>
              <a:t>Лекция 6</a:t>
            </a:r>
          </a:p>
        </p:txBody>
      </p:sp>
    </p:spTree>
    <p:extLst>
      <p:ext uri="{BB962C8B-B14F-4D97-AF65-F5344CB8AC3E}">
        <p14:creationId xmlns:p14="http://schemas.microsoft.com/office/powerpoint/2010/main" val="386091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4" name="Прямоугольник 3">
                <a:extLst>
                  <a:ext uri="{FF2B5EF4-FFF2-40B4-BE49-F238E27FC236}">
                    <a16:creationId xmlns:a16="http://schemas.microsoft.com/office/drawing/2014/main" id="{09096D7D-CA4B-4DA9-B98C-3D058FBE1F52}"/>
                  </a:ext>
                </a:extLst>
              </p:cNvPr>
              <p:cNvSpPr/>
              <p:nvPr/>
            </p:nvSpPr>
            <p:spPr>
              <a:xfrm>
                <a:off x="229772" y="171398"/>
                <a:ext cx="11732455" cy="3903954"/>
              </a:xfrm>
              <a:prstGeom prst="rect">
                <a:avLst/>
              </a:prstGeom>
            </p:spPr>
            <p:txBody>
              <a:bodyPr wrap="square">
                <a:spAutoFit/>
              </a:bodyPr>
              <a:lstStyle/>
              <a:p>
                <a:pPr indent="457200" algn="just">
                  <a:lnSpc>
                    <a:spcPct val="150000"/>
                  </a:lnSpc>
                </a:pPr>
                <a:r>
                  <a:rPr lang="ru-RU" sz="2400" b="1" dirty="0">
                    <a:solidFill>
                      <a:srgbClr val="002060"/>
                    </a:solidFill>
                    <a:latin typeface="Times New Roman" panose="02020603050405020304" pitchFamily="18" charset="0"/>
                    <a:cs typeface="Times New Roman" panose="02020603050405020304" pitchFamily="18" charset="0"/>
                  </a:rPr>
                  <a:t>Для </a:t>
                </a:r>
                <a:r>
                  <a:rPr lang="ru-RU" sz="2400" b="1" dirty="0">
                    <a:solidFill>
                      <a:srgbClr val="FF0000"/>
                    </a:solidFill>
                    <a:latin typeface="Times New Roman" panose="02020603050405020304" pitchFamily="18" charset="0"/>
                    <a:cs typeface="Times New Roman" panose="02020603050405020304" pitchFamily="18" charset="0"/>
                  </a:rPr>
                  <a:t>точечной оценки </a:t>
                </a:r>
                <a:r>
                  <a:rPr lang="ru-RU" sz="2400" b="1" dirty="0">
                    <a:solidFill>
                      <a:srgbClr val="002060"/>
                    </a:solidFill>
                    <a:latin typeface="Times New Roman" panose="02020603050405020304" pitchFamily="18" charset="0"/>
                    <a:cs typeface="Times New Roman" panose="02020603050405020304" pitchFamily="18" charset="0"/>
                  </a:rPr>
                  <a:t>показателей риска необходимо знать тип и параметры закона распределения значений, отражающих результаты деятельности. Изучая </a:t>
                </a:r>
                <a:r>
                  <a:rPr lang="en-US" sz="2400" b="1" dirty="0" err="1">
                    <a:solidFill>
                      <a:srgbClr val="002060"/>
                    </a:solidFill>
                    <a:latin typeface="Times New Roman" panose="02020603050405020304" pitchFamily="18" charset="0"/>
                    <a:cs typeface="Times New Roman" panose="02020603050405020304" pitchFamily="18" charset="0"/>
                  </a:rPr>
                  <a:t>функцию</a:t>
                </a:r>
                <a:r>
                  <a:rPr lang="en-US" sz="2400" b="1" dirty="0">
                    <a:solidFill>
                      <a:srgbClr val="002060"/>
                    </a:solidFill>
                    <a:latin typeface="Times New Roman" panose="02020603050405020304" pitchFamily="18" charset="0"/>
                    <a:cs typeface="Times New Roman" panose="02020603050405020304" pitchFamily="18" charset="0"/>
                  </a:rPr>
                  <a:t> </a:t>
                </a:r>
                <a:r>
                  <a:rPr lang="en-US" sz="2400" b="1" dirty="0" err="1">
                    <a:solidFill>
                      <a:srgbClr val="002060"/>
                    </a:solidFill>
                    <a:latin typeface="Times New Roman" panose="02020603050405020304" pitchFamily="18" charset="0"/>
                    <a:cs typeface="Times New Roman" panose="02020603050405020304" pitchFamily="18" charset="0"/>
                  </a:rPr>
                  <a:t>плотности</a:t>
                </a:r>
                <a:r>
                  <a:rPr lang="en-US" sz="2400" b="1" dirty="0">
                    <a:solidFill>
                      <a:srgbClr val="002060"/>
                    </a:solidFill>
                    <a:latin typeface="Times New Roman" panose="02020603050405020304" pitchFamily="18" charset="0"/>
                    <a:cs typeface="Times New Roman" panose="02020603050405020304" pitchFamily="18" charset="0"/>
                  </a:rPr>
                  <a:t> </a:t>
                </a:r>
                <a:r>
                  <a:rPr lang="en-US" sz="2400" b="1" dirty="0" err="1">
                    <a:solidFill>
                      <a:srgbClr val="002060"/>
                    </a:solidFill>
                    <a:latin typeface="Times New Roman" panose="02020603050405020304" pitchFamily="18" charset="0"/>
                    <a:cs typeface="Times New Roman" panose="02020603050405020304" pitchFamily="18" charset="0"/>
                  </a:rPr>
                  <a:t>нормального</a:t>
                </a:r>
                <a:r>
                  <a:rPr lang="en-US" sz="2400" b="1" dirty="0">
                    <a:solidFill>
                      <a:srgbClr val="002060"/>
                    </a:solidFill>
                    <a:latin typeface="Times New Roman" panose="02020603050405020304" pitchFamily="18" charset="0"/>
                    <a:cs typeface="Times New Roman" panose="02020603050405020304" pitchFamily="18" charset="0"/>
                  </a:rPr>
                  <a:t> </a:t>
                </a:r>
                <a:r>
                  <a:rPr lang="en-US" sz="2400" b="1" dirty="0" err="1">
                    <a:solidFill>
                      <a:srgbClr val="002060"/>
                    </a:solidFill>
                    <a:latin typeface="Times New Roman" panose="02020603050405020304" pitchFamily="18" charset="0"/>
                    <a:cs typeface="Times New Roman" panose="02020603050405020304" pitchFamily="18" charset="0"/>
                  </a:rPr>
                  <a:t>распределения</a:t>
                </a:r>
                <a:r>
                  <a:rPr lang="en-US" sz="2400" b="1" dirty="0">
                    <a:solidFill>
                      <a:srgbClr val="002060"/>
                    </a:solidFill>
                    <a:latin typeface="Times New Roman" panose="02020603050405020304" pitchFamily="18" charset="0"/>
                    <a:cs typeface="Times New Roman" panose="02020603050405020304" pitchFamily="18" charset="0"/>
                  </a:rPr>
                  <a:t> </a:t>
                </a:r>
                <a:r>
                  <a:rPr lang="en-US" sz="2400" b="1" dirty="0" err="1">
                    <a:solidFill>
                      <a:srgbClr val="002060"/>
                    </a:solidFill>
                    <a:latin typeface="Times New Roman" panose="02020603050405020304" pitchFamily="18" charset="0"/>
                    <a:cs typeface="Times New Roman" panose="02020603050405020304" pitchFamily="18" charset="0"/>
                  </a:rPr>
                  <a:t>можно</a:t>
                </a:r>
                <a:r>
                  <a:rPr lang="en-US" sz="2400" b="1" dirty="0">
                    <a:solidFill>
                      <a:srgbClr val="002060"/>
                    </a:solidFill>
                    <a:latin typeface="Times New Roman" panose="02020603050405020304" pitchFamily="18" charset="0"/>
                    <a:cs typeface="Times New Roman" panose="02020603050405020304" pitchFamily="18" charset="0"/>
                  </a:rPr>
                  <a:t> </a:t>
                </a:r>
                <a:r>
                  <a:rPr lang="en-US" sz="2400" b="1" dirty="0" err="1">
                    <a:solidFill>
                      <a:srgbClr val="002060"/>
                    </a:solidFill>
                    <a:latin typeface="Times New Roman" panose="02020603050405020304" pitchFamily="18" charset="0"/>
                    <a:cs typeface="Times New Roman" panose="02020603050405020304" pitchFamily="18" charset="0"/>
                  </a:rPr>
                  <a:t>заметить</a:t>
                </a:r>
                <a:r>
                  <a:rPr lang="en-US" sz="2400" b="1" dirty="0">
                    <a:solidFill>
                      <a:srgbClr val="002060"/>
                    </a:solidFill>
                    <a:latin typeface="Times New Roman" panose="02020603050405020304" pitchFamily="18" charset="0"/>
                    <a:cs typeface="Times New Roman" panose="02020603050405020304" pitchFamily="18" charset="0"/>
                  </a:rPr>
                  <a:t>, </a:t>
                </a:r>
                <a:r>
                  <a:rPr lang="ru-RU" sz="2400" b="1" dirty="0">
                    <a:solidFill>
                      <a:srgbClr val="002060"/>
                    </a:solidFill>
                    <a:latin typeface="Times New Roman" panose="02020603050405020304" pitchFamily="18" charset="0"/>
                    <a:cs typeface="Times New Roman" panose="02020603050405020304" pitchFamily="18" charset="0"/>
                  </a:rPr>
                  <a:t>что все значения результата плотнее группируются около значения </a:t>
                </a:r>
                <a14:m>
                  <m:oMath xmlns:m="http://schemas.openxmlformats.org/officeDocument/2006/math">
                    <m:acc>
                      <m:accPr>
                        <m:chr m:val="̅"/>
                        <m:ctrlPr>
                          <a:rPr lang="ru-RU" sz="2400" b="1" dirty="0">
                            <a:solidFill>
                              <a:srgbClr val="002060"/>
                            </a:solidFill>
                            <a:latin typeface="Times New Roman" panose="02020603050405020304" pitchFamily="18" charset="0"/>
                            <a:cs typeface="Times New Roman" panose="02020603050405020304" pitchFamily="18" charset="0"/>
                          </a:rPr>
                        </m:ctrlPr>
                      </m:accPr>
                      <m:e>
                        <m:r>
                          <a:rPr lang="en-US" sz="2400" b="1" dirty="0">
                            <a:solidFill>
                              <a:srgbClr val="002060"/>
                            </a:solidFill>
                            <a:latin typeface="Times New Roman" panose="02020603050405020304" pitchFamily="18" charset="0"/>
                            <a:cs typeface="Times New Roman" panose="02020603050405020304" pitchFamily="18" charset="0"/>
                          </a:rPr>
                          <m:t>𝐱</m:t>
                        </m:r>
                      </m:e>
                    </m:acc>
                    <m:r>
                      <a:rPr lang="en-US" sz="2400" b="1" dirty="0">
                        <a:solidFill>
                          <a:srgbClr val="002060"/>
                        </a:solidFill>
                        <a:latin typeface="Times New Roman" panose="02020603050405020304" pitchFamily="18" charset="0"/>
                        <a:cs typeface="Times New Roman" panose="02020603050405020304" pitchFamily="18" charset="0"/>
                      </a:rPr>
                      <m:t>.</m:t>
                    </m:r>
                  </m:oMath>
                </a14:m>
                <a:endParaRPr lang="en-US" sz="2400" b="1" dirty="0">
                  <a:solidFill>
                    <a:srgbClr val="002060"/>
                  </a:solidFill>
                  <a:latin typeface="Times New Roman" panose="02020603050405020304" pitchFamily="18" charset="0"/>
                  <a:cs typeface="Times New Roman" panose="02020603050405020304" pitchFamily="18" charset="0"/>
                </a:endParaRPr>
              </a:p>
              <a:p>
                <a:pPr indent="457200" algn="just">
                  <a:lnSpc>
                    <a:spcPct val="150000"/>
                  </a:lnSpc>
                </a:pPr>
                <a:r>
                  <a:rPr lang="ru-RU" sz="2400" b="1" dirty="0">
                    <a:solidFill>
                      <a:srgbClr val="002060"/>
                    </a:solidFill>
                    <a:latin typeface="Times New Roman" panose="02020603050405020304" pitchFamily="18" charset="0"/>
                    <a:cs typeface="Times New Roman" panose="02020603050405020304" pitchFamily="18" charset="0"/>
                  </a:rPr>
                  <a:t>Например, показатель оценки риска R (вероятность получить результат на уровне требуемого) определяется как площадь под кривой, которую можно вычислить по следующей формуле:</a:t>
                </a:r>
              </a:p>
            </p:txBody>
          </p:sp>
        </mc:Choice>
        <mc:Fallback>
          <p:sp>
            <p:nvSpPr>
              <p:cNvPr id="4" name="Прямоугольник 3">
                <a:extLst>
                  <a:ext uri="{FF2B5EF4-FFF2-40B4-BE49-F238E27FC236}">
                    <a16:creationId xmlns:a16="http://schemas.microsoft.com/office/drawing/2014/main" id="{09096D7D-CA4B-4DA9-B98C-3D058FBE1F52}"/>
                  </a:ext>
                </a:extLst>
              </p:cNvPr>
              <p:cNvSpPr>
                <a:spLocks noRot="1" noChangeAspect="1" noMove="1" noResize="1" noEditPoints="1" noAdjustHandles="1" noChangeArrowheads="1" noChangeShapeType="1" noTextEdit="1"/>
              </p:cNvSpPr>
              <p:nvPr/>
            </p:nvSpPr>
            <p:spPr>
              <a:xfrm>
                <a:off x="229772" y="171398"/>
                <a:ext cx="11732455" cy="3903954"/>
              </a:xfrm>
              <a:prstGeom prst="rect">
                <a:avLst/>
              </a:prstGeom>
              <a:blipFill>
                <a:blip r:embed="rId2"/>
                <a:stretch>
                  <a:fillRect l="-832" r="-832" b="-2652"/>
                </a:stretch>
              </a:blipFill>
            </p:spPr>
            <p:txBody>
              <a:bodyPr/>
              <a:lstStyle/>
              <a:p>
                <a:r>
                  <a:rPr lang="ru-RU">
                    <a:noFill/>
                  </a:rPr>
                  <a:t> </a:t>
                </a:r>
              </a:p>
            </p:txBody>
          </p:sp>
        </mc:Fallback>
      </mc:AlternateContent>
      <mc:AlternateContent xmlns:mc="http://schemas.openxmlformats.org/markup-compatibility/2006">
        <mc:Choice xmlns:a14="http://schemas.microsoft.com/office/drawing/2010/main" Requires="a14">
          <p:sp>
            <p:nvSpPr>
              <p:cNvPr id="6" name="Прямоугольник 5">
                <a:extLst>
                  <a:ext uri="{FF2B5EF4-FFF2-40B4-BE49-F238E27FC236}">
                    <a16:creationId xmlns:a16="http://schemas.microsoft.com/office/drawing/2014/main" id="{8DD9AFBA-6964-4D6C-B16A-9C09084190D8}"/>
                  </a:ext>
                </a:extLst>
              </p:cNvPr>
              <p:cNvSpPr/>
              <p:nvPr/>
            </p:nvSpPr>
            <p:spPr>
              <a:xfrm>
                <a:off x="3938493" y="4075352"/>
                <a:ext cx="3821239" cy="1567224"/>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r>
                        <a:rPr lang="ru-RU" sz="2400" b="1">
                          <a:solidFill>
                            <a:srgbClr val="002060"/>
                          </a:solidFill>
                          <a:latin typeface="Times New Roman" panose="02020603050405020304" pitchFamily="18" charset="0"/>
                          <a:cs typeface="Times New Roman" panose="02020603050405020304" pitchFamily="18" charset="0"/>
                        </a:rPr>
                        <m:t>𝑅</m:t>
                      </m:r>
                      <m:r>
                        <a:rPr lang="ru-RU" sz="2400" b="1">
                          <a:solidFill>
                            <a:srgbClr val="002060"/>
                          </a:solidFill>
                          <a:latin typeface="Times New Roman" panose="02020603050405020304" pitchFamily="18" charset="0"/>
                          <a:cs typeface="Times New Roman" panose="02020603050405020304" pitchFamily="18" charset="0"/>
                        </a:rPr>
                        <m:t>=</m:t>
                      </m:r>
                      <m:f>
                        <m:fPr>
                          <m:ctrlPr>
                            <a:rPr lang="ru-RU" sz="2400" b="1">
                              <a:solidFill>
                                <a:srgbClr val="002060"/>
                              </a:solidFill>
                              <a:latin typeface="Times New Roman" panose="02020603050405020304" pitchFamily="18" charset="0"/>
                              <a:cs typeface="Times New Roman" panose="02020603050405020304" pitchFamily="18" charset="0"/>
                            </a:rPr>
                          </m:ctrlPr>
                        </m:fPr>
                        <m:num>
                          <m:r>
                            <a:rPr lang="ru-RU" sz="2400" b="1">
                              <a:solidFill>
                                <a:srgbClr val="002060"/>
                              </a:solidFill>
                              <a:latin typeface="Times New Roman" panose="02020603050405020304" pitchFamily="18" charset="0"/>
                              <a:cs typeface="Times New Roman" panose="02020603050405020304" pitchFamily="18" charset="0"/>
                            </a:rPr>
                            <m:t>1</m:t>
                          </m:r>
                        </m:num>
                        <m:den>
                          <m:sSub>
                            <m:sSubPr>
                              <m:ctrlPr>
                                <a:rPr lang="ru-RU" sz="2400" b="1">
                                  <a:solidFill>
                                    <a:srgbClr val="002060"/>
                                  </a:solidFill>
                                  <a:latin typeface="Times New Roman" panose="02020603050405020304" pitchFamily="18" charset="0"/>
                                  <a:cs typeface="Times New Roman" panose="02020603050405020304" pitchFamily="18" charset="0"/>
                                </a:rPr>
                              </m:ctrlPr>
                            </m:sSubPr>
                            <m:e>
                              <m:r>
                                <a:rPr lang="ru-RU" sz="2400" b="1">
                                  <a:solidFill>
                                    <a:srgbClr val="002060"/>
                                  </a:solidFill>
                                  <a:latin typeface="Times New Roman" panose="02020603050405020304" pitchFamily="18" charset="0"/>
                                  <a:cs typeface="Times New Roman" panose="02020603050405020304" pitchFamily="18" charset="0"/>
                                </a:rPr>
                                <m:t>𝜎</m:t>
                              </m:r>
                            </m:e>
                            <m:sub>
                              <m:r>
                                <a:rPr lang="ru-RU" sz="2400" b="1">
                                  <a:solidFill>
                                    <a:srgbClr val="002060"/>
                                  </a:solidFill>
                                  <a:latin typeface="Times New Roman" panose="02020603050405020304" pitchFamily="18" charset="0"/>
                                  <a:cs typeface="Times New Roman" panose="02020603050405020304" pitchFamily="18" charset="0"/>
                                </a:rPr>
                                <m:t>𝑥</m:t>
                              </m:r>
                            </m:sub>
                          </m:sSub>
                          <m:rad>
                            <m:radPr>
                              <m:degHide m:val="on"/>
                              <m:ctrlPr>
                                <a:rPr lang="ru-RU" sz="2400" b="1">
                                  <a:solidFill>
                                    <a:srgbClr val="002060"/>
                                  </a:solidFill>
                                  <a:latin typeface="Times New Roman" panose="02020603050405020304" pitchFamily="18" charset="0"/>
                                  <a:cs typeface="Times New Roman" panose="02020603050405020304" pitchFamily="18" charset="0"/>
                                </a:rPr>
                              </m:ctrlPr>
                            </m:radPr>
                            <m:deg/>
                            <m:e>
                              <m:r>
                                <a:rPr lang="ru-RU" sz="2400" b="1">
                                  <a:solidFill>
                                    <a:srgbClr val="002060"/>
                                  </a:solidFill>
                                  <a:latin typeface="Times New Roman" panose="02020603050405020304" pitchFamily="18" charset="0"/>
                                  <a:cs typeface="Times New Roman" panose="02020603050405020304" pitchFamily="18" charset="0"/>
                                </a:rPr>
                                <m:t>2</m:t>
                              </m:r>
                              <m:r>
                                <a:rPr lang="ru-RU" sz="2400" b="1">
                                  <a:solidFill>
                                    <a:srgbClr val="002060"/>
                                  </a:solidFill>
                                  <a:latin typeface="Times New Roman" panose="02020603050405020304" pitchFamily="18" charset="0"/>
                                  <a:cs typeface="Times New Roman" panose="02020603050405020304" pitchFamily="18" charset="0"/>
                                </a:rPr>
                                <m:t>𝜋</m:t>
                              </m:r>
                            </m:e>
                          </m:rad>
                        </m:den>
                      </m:f>
                      <m:nary>
                        <m:naryPr>
                          <m:limLoc m:val="undOvr"/>
                          <m:grow m:val="on"/>
                          <m:ctrlPr>
                            <a:rPr lang="ru-RU" sz="2400" b="1">
                              <a:solidFill>
                                <a:srgbClr val="002060"/>
                              </a:solidFill>
                              <a:latin typeface="Times New Roman" panose="02020603050405020304" pitchFamily="18" charset="0"/>
                              <a:cs typeface="Times New Roman" panose="02020603050405020304" pitchFamily="18" charset="0"/>
                            </a:rPr>
                          </m:ctrlPr>
                        </m:naryPr>
                        <m:sub>
                          <m:r>
                            <a:rPr lang="ru-RU" sz="2400" b="1">
                              <a:solidFill>
                                <a:srgbClr val="002060"/>
                              </a:solidFill>
                              <a:latin typeface="Times New Roman" panose="02020603050405020304" pitchFamily="18" charset="0"/>
                              <a:cs typeface="Times New Roman" panose="02020603050405020304" pitchFamily="18" charset="0"/>
                            </a:rPr>
                            <m:t>−∞</m:t>
                          </m:r>
                        </m:sub>
                        <m:sup>
                          <m:sSub>
                            <m:sSubPr>
                              <m:ctrlPr>
                                <a:rPr lang="ru-RU" sz="2400" b="1">
                                  <a:solidFill>
                                    <a:srgbClr val="002060"/>
                                  </a:solidFill>
                                  <a:latin typeface="Times New Roman" panose="02020603050405020304" pitchFamily="18" charset="0"/>
                                  <a:cs typeface="Times New Roman" panose="02020603050405020304" pitchFamily="18" charset="0"/>
                                </a:rPr>
                              </m:ctrlPr>
                            </m:sSubPr>
                            <m:e>
                              <m:r>
                                <a:rPr lang="ru-RU" sz="2400" b="1">
                                  <a:solidFill>
                                    <a:srgbClr val="002060"/>
                                  </a:solidFill>
                                  <a:latin typeface="Times New Roman" panose="02020603050405020304" pitchFamily="18" charset="0"/>
                                  <a:cs typeface="Times New Roman" panose="02020603050405020304" pitchFamily="18" charset="0"/>
                                </a:rPr>
                                <m:t>𝐷</m:t>
                              </m:r>
                            </m:e>
                            <m:sub>
                              <m:r>
                                <a:rPr lang="ru-RU" sz="2400" b="1">
                                  <a:solidFill>
                                    <a:srgbClr val="002060"/>
                                  </a:solidFill>
                                  <a:latin typeface="Times New Roman" panose="02020603050405020304" pitchFamily="18" charset="0"/>
                                  <a:cs typeface="Times New Roman" panose="02020603050405020304" pitchFamily="18" charset="0"/>
                                </a:rPr>
                                <m:t>тр</m:t>
                              </m:r>
                            </m:sub>
                          </m:sSub>
                        </m:sup>
                        <m:e>
                          <m:sSup>
                            <m:sSupPr>
                              <m:ctrlPr>
                                <a:rPr lang="ru-RU" sz="2400" b="1">
                                  <a:solidFill>
                                    <a:srgbClr val="002060"/>
                                  </a:solidFill>
                                  <a:latin typeface="Times New Roman" panose="02020603050405020304" pitchFamily="18" charset="0"/>
                                  <a:cs typeface="Times New Roman" panose="02020603050405020304" pitchFamily="18" charset="0"/>
                                </a:rPr>
                              </m:ctrlPr>
                            </m:sSupPr>
                            <m:e>
                              <m:r>
                                <a:rPr lang="ru-RU" sz="2400" b="1">
                                  <a:solidFill>
                                    <a:srgbClr val="002060"/>
                                  </a:solidFill>
                                  <a:latin typeface="Times New Roman" panose="02020603050405020304" pitchFamily="18" charset="0"/>
                                  <a:cs typeface="Times New Roman" panose="02020603050405020304" pitchFamily="18" charset="0"/>
                                </a:rPr>
                                <m:t>𝑒</m:t>
                              </m:r>
                            </m:e>
                            <m:sup>
                              <m:f>
                                <m:fPr>
                                  <m:ctrlPr>
                                    <a:rPr lang="ru-RU" sz="2400" b="1">
                                      <a:solidFill>
                                        <a:srgbClr val="002060"/>
                                      </a:solidFill>
                                      <a:latin typeface="Times New Roman" panose="02020603050405020304" pitchFamily="18" charset="0"/>
                                      <a:cs typeface="Times New Roman" panose="02020603050405020304" pitchFamily="18" charset="0"/>
                                    </a:rPr>
                                  </m:ctrlPr>
                                </m:fPr>
                                <m:num>
                                  <m:r>
                                    <a:rPr lang="ru-RU" sz="2400" b="1">
                                      <a:solidFill>
                                        <a:srgbClr val="002060"/>
                                      </a:solidFill>
                                      <a:latin typeface="Times New Roman" panose="02020603050405020304" pitchFamily="18" charset="0"/>
                                      <a:cs typeface="Times New Roman" panose="02020603050405020304" pitchFamily="18" charset="0"/>
                                    </a:rPr>
                                    <m:t>−</m:t>
                                  </m:r>
                                  <m:sSup>
                                    <m:sSupPr>
                                      <m:ctrlPr>
                                        <a:rPr lang="ru-RU" sz="2400" b="1">
                                          <a:solidFill>
                                            <a:srgbClr val="002060"/>
                                          </a:solidFill>
                                          <a:latin typeface="Times New Roman" panose="02020603050405020304" pitchFamily="18" charset="0"/>
                                          <a:cs typeface="Times New Roman" panose="02020603050405020304" pitchFamily="18" charset="0"/>
                                        </a:rPr>
                                      </m:ctrlPr>
                                    </m:sSupPr>
                                    <m:e>
                                      <m:d>
                                        <m:dPr>
                                          <m:ctrlPr>
                                            <a:rPr lang="ru-RU" sz="2400" b="1">
                                              <a:solidFill>
                                                <a:srgbClr val="002060"/>
                                              </a:solidFill>
                                              <a:latin typeface="Times New Roman" panose="02020603050405020304" pitchFamily="18" charset="0"/>
                                              <a:cs typeface="Times New Roman" panose="02020603050405020304" pitchFamily="18" charset="0"/>
                                            </a:rPr>
                                          </m:ctrlPr>
                                        </m:dPr>
                                        <m:e>
                                          <m:r>
                                            <a:rPr lang="ru-RU" sz="2400" b="1">
                                              <a:solidFill>
                                                <a:srgbClr val="002060"/>
                                              </a:solidFill>
                                              <a:latin typeface="Times New Roman" panose="02020603050405020304" pitchFamily="18" charset="0"/>
                                              <a:cs typeface="Times New Roman" panose="02020603050405020304" pitchFamily="18" charset="0"/>
                                            </a:rPr>
                                            <m:t>𝑥</m:t>
                                          </m:r>
                                          <m:r>
                                            <a:rPr lang="ru-RU" sz="2400" b="1">
                                              <a:solidFill>
                                                <a:srgbClr val="002060"/>
                                              </a:solidFill>
                                              <a:latin typeface="Times New Roman" panose="02020603050405020304" pitchFamily="18" charset="0"/>
                                              <a:cs typeface="Times New Roman" panose="02020603050405020304" pitchFamily="18" charset="0"/>
                                            </a:rPr>
                                            <m:t>−</m:t>
                                          </m:r>
                                          <m:acc>
                                            <m:accPr>
                                              <m:chr m:val="̅"/>
                                              <m:ctrlPr>
                                                <a:rPr lang="ru-RU" sz="2400" b="1">
                                                  <a:solidFill>
                                                    <a:srgbClr val="002060"/>
                                                  </a:solidFill>
                                                  <a:latin typeface="Times New Roman" panose="02020603050405020304" pitchFamily="18" charset="0"/>
                                                  <a:cs typeface="Times New Roman" panose="02020603050405020304" pitchFamily="18" charset="0"/>
                                                </a:rPr>
                                              </m:ctrlPr>
                                            </m:accPr>
                                            <m:e>
                                              <m:r>
                                                <a:rPr lang="ru-RU" sz="2400" b="1">
                                                  <a:solidFill>
                                                    <a:srgbClr val="002060"/>
                                                  </a:solidFill>
                                                  <a:latin typeface="Times New Roman" panose="02020603050405020304" pitchFamily="18" charset="0"/>
                                                  <a:cs typeface="Times New Roman" panose="02020603050405020304" pitchFamily="18" charset="0"/>
                                                </a:rPr>
                                                <m:t>𝑥</m:t>
                                              </m:r>
                                            </m:e>
                                          </m:acc>
                                        </m:e>
                                      </m:d>
                                    </m:e>
                                    <m:sup>
                                      <m:r>
                                        <a:rPr lang="ru-RU" sz="2400" b="1">
                                          <a:solidFill>
                                            <a:srgbClr val="002060"/>
                                          </a:solidFill>
                                          <a:latin typeface="Times New Roman" panose="02020603050405020304" pitchFamily="18" charset="0"/>
                                          <a:cs typeface="Times New Roman" panose="02020603050405020304" pitchFamily="18" charset="0"/>
                                        </a:rPr>
                                        <m:t>2</m:t>
                                      </m:r>
                                    </m:sup>
                                  </m:sSup>
                                </m:num>
                                <m:den>
                                  <m:r>
                                    <a:rPr lang="ru-RU" sz="2400" b="1">
                                      <a:solidFill>
                                        <a:srgbClr val="002060"/>
                                      </a:solidFill>
                                      <a:latin typeface="Times New Roman" panose="02020603050405020304" pitchFamily="18" charset="0"/>
                                      <a:cs typeface="Times New Roman" panose="02020603050405020304" pitchFamily="18" charset="0"/>
                                    </a:rPr>
                                    <m:t>2</m:t>
                                  </m:r>
                                  <m:sSubSup>
                                    <m:sSubSupPr>
                                      <m:ctrlPr>
                                        <a:rPr lang="ru-RU" sz="2400" b="1">
                                          <a:solidFill>
                                            <a:srgbClr val="002060"/>
                                          </a:solidFill>
                                          <a:latin typeface="Times New Roman" panose="02020603050405020304" pitchFamily="18" charset="0"/>
                                          <a:cs typeface="Times New Roman" panose="02020603050405020304" pitchFamily="18" charset="0"/>
                                        </a:rPr>
                                      </m:ctrlPr>
                                    </m:sSubSupPr>
                                    <m:e>
                                      <m:r>
                                        <a:rPr lang="ru-RU" sz="2400" b="1">
                                          <a:solidFill>
                                            <a:srgbClr val="002060"/>
                                          </a:solidFill>
                                          <a:latin typeface="Times New Roman" panose="02020603050405020304" pitchFamily="18" charset="0"/>
                                          <a:cs typeface="Times New Roman" panose="02020603050405020304" pitchFamily="18" charset="0"/>
                                        </a:rPr>
                                        <m:t>𝜎</m:t>
                                      </m:r>
                                    </m:e>
                                    <m:sub>
                                      <m:r>
                                        <a:rPr lang="ru-RU" sz="2400" b="1">
                                          <a:solidFill>
                                            <a:srgbClr val="002060"/>
                                          </a:solidFill>
                                          <a:latin typeface="Times New Roman" panose="02020603050405020304" pitchFamily="18" charset="0"/>
                                          <a:cs typeface="Times New Roman" panose="02020603050405020304" pitchFamily="18" charset="0"/>
                                        </a:rPr>
                                        <m:t>𝑥</m:t>
                                      </m:r>
                                    </m:sub>
                                    <m:sup>
                                      <m:r>
                                        <a:rPr lang="ru-RU" sz="2400" b="1">
                                          <a:solidFill>
                                            <a:srgbClr val="002060"/>
                                          </a:solidFill>
                                          <a:latin typeface="Times New Roman" panose="02020603050405020304" pitchFamily="18" charset="0"/>
                                          <a:cs typeface="Times New Roman" panose="02020603050405020304" pitchFamily="18" charset="0"/>
                                        </a:rPr>
                                        <m:t>2</m:t>
                                      </m:r>
                                    </m:sup>
                                  </m:sSubSup>
                                </m:den>
                              </m:f>
                            </m:sup>
                          </m:sSup>
                        </m:e>
                      </m:nary>
                      <m:r>
                        <a:rPr lang="ru-RU" sz="2400" b="1">
                          <a:solidFill>
                            <a:srgbClr val="002060"/>
                          </a:solidFill>
                          <a:latin typeface="Times New Roman" panose="02020603050405020304" pitchFamily="18" charset="0"/>
                          <a:cs typeface="Times New Roman" panose="02020603050405020304" pitchFamily="18" charset="0"/>
                        </a:rPr>
                        <m:t>𝑑𝑥</m:t>
                      </m:r>
                    </m:oMath>
                  </m:oMathPara>
                </a14:m>
                <a:endParaRPr lang="ru-RU" sz="2400" b="1" dirty="0">
                  <a:solidFill>
                    <a:srgbClr val="002060"/>
                  </a:solidFill>
                  <a:latin typeface="Times New Roman" panose="02020603050405020304" pitchFamily="18" charset="0"/>
                  <a:cs typeface="Times New Roman" panose="02020603050405020304" pitchFamily="18" charset="0"/>
                </a:endParaRPr>
              </a:p>
            </p:txBody>
          </p:sp>
        </mc:Choice>
        <mc:Fallback>
          <p:sp>
            <p:nvSpPr>
              <p:cNvPr id="6" name="Прямоугольник 5">
                <a:extLst>
                  <a:ext uri="{FF2B5EF4-FFF2-40B4-BE49-F238E27FC236}">
                    <a16:creationId xmlns:a16="http://schemas.microsoft.com/office/drawing/2014/main" id="{8DD9AFBA-6964-4D6C-B16A-9C09084190D8}"/>
                  </a:ext>
                </a:extLst>
              </p:cNvPr>
              <p:cNvSpPr>
                <a:spLocks noRot="1" noChangeAspect="1" noMove="1" noResize="1" noEditPoints="1" noAdjustHandles="1" noChangeArrowheads="1" noChangeShapeType="1" noTextEdit="1"/>
              </p:cNvSpPr>
              <p:nvPr/>
            </p:nvSpPr>
            <p:spPr>
              <a:xfrm>
                <a:off x="3938493" y="4075352"/>
                <a:ext cx="3821239" cy="1567224"/>
              </a:xfrm>
              <a:prstGeom prst="rect">
                <a:avLst/>
              </a:prstGeom>
              <a:blipFill>
                <a:blip r:embed="rId3"/>
                <a:stretch>
                  <a:fillRect/>
                </a:stretch>
              </a:blipFill>
            </p:spPr>
            <p:txBody>
              <a:bodyPr/>
              <a:lstStyle/>
              <a:p>
                <a:r>
                  <a:rPr lang="ru-RU">
                    <a:noFill/>
                  </a:rPr>
                  <a:t> </a:t>
                </a:r>
              </a:p>
            </p:txBody>
          </p:sp>
        </mc:Fallback>
      </mc:AlternateContent>
      <mc:AlternateContent xmlns:mc="http://schemas.openxmlformats.org/markup-compatibility/2006">
        <mc:Choice xmlns:a14="http://schemas.microsoft.com/office/drawing/2010/main" Requires="a14">
          <p:sp>
            <p:nvSpPr>
              <p:cNvPr id="7" name="Прямоугольник 6">
                <a:extLst>
                  <a:ext uri="{FF2B5EF4-FFF2-40B4-BE49-F238E27FC236}">
                    <a16:creationId xmlns:a16="http://schemas.microsoft.com/office/drawing/2014/main" id="{9DFFF147-967B-419A-97DD-2F28F3840F92}"/>
                  </a:ext>
                </a:extLst>
              </p:cNvPr>
              <p:cNvSpPr/>
              <p:nvPr/>
            </p:nvSpPr>
            <p:spPr>
              <a:xfrm>
                <a:off x="780252" y="5642576"/>
                <a:ext cx="3741472" cy="400110"/>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acc>
                        <m:accPr>
                          <m:chr m:val="̅"/>
                          <m:ctrlPr>
                            <a:rPr lang="ru-RU" sz="2000" b="1">
                              <a:solidFill>
                                <a:srgbClr val="002060"/>
                              </a:solidFill>
                              <a:latin typeface="Times New Roman" panose="02020603050405020304" pitchFamily="18" charset="0"/>
                              <a:cs typeface="Times New Roman" panose="02020603050405020304" pitchFamily="18" charset="0"/>
                            </a:rPr>
                          </m:ctrlPr>
                        </m:accPr>
                        <m:e>
                          <m:r>
                            <a:rPr lang="ru-RU" sz="2000" b="1">
                              <a:solidFill>
                                <a:srgbClr val="002060"/>
                              </a:solidFill>
                              <a:latin typeface="Times New Roman" panose="02020603050405020304" pitchFamily="18" charset="0"/>
                              <a:cs typeface="Times New Roman" panose="02020603050405020304" pitchFamily="18" charset="0"/>
                            </a:rPr>
                            <m:t>𝑥</m:t>
                          </m:r>
                        </m:e>
                      </m:acc>
                      <m:r>
                        <m:rPr>
                          <m:nor/>
                        </m:rPr>
                        <a:rPr lang="ru-RU" sz="2000" b="1">
                          <a:solidFill>
                            <a:srgbClr val="002060"/>
                          </a:solidFill>
                          <a:latin typeface="Times New Roman" panose="02020603050405020304" pitchFamily="18" charset="0"/>
                          <a:cs typeface="Times New Roman" panose="02020603050405020304" pitchFamily="18" charset="0"/>
                        </a:rPr>
                        <m:t> − математическое ожидание</m:t>
                      </m:r>
                    </m:oMath>
                  </m:oMathPara>
                </a14:m>
                <a:endParaRPr lang="ru-RU" sz="2400" b="1" dirty="0">
                  <a:solidFill>
                    <a:srgbClr val="002060"/>
                  </a:solidFill>
                  <a:latin typeface="Times New Roman" panose="02020603050405020304" pitchFamily="18" charset="0"/>
                  <a:cs typeface="Times New Roman" panose="02020603050405020304" pitchFamily="18" charset="0"/>
                </a:endParaRPr>
              </a:p>
            </p:txBody>
          </p:sp>
        </mc:Choice>
        <mc:Fallback>
          <p:sp>
            <p:nvSpPr>
              <p:cNvPr id="7" name="Прямоугольник 6">
                <a:extLst>
                  <a:ext uri="{FF2B5EF4-FFF2-40B4-BE49-F238E27FC236}">
                    <a16:creationId xmlns:a16="http://schemas.microsoft.com/office/drawing/2014/main" id="{9DFFF147-967B-419A-97DD-2F28F3840F92}"/>
                  </a:ext>
                </a:extLst>
              </p:cNvPr>
              <p:cNvSpPr>
                <a:spLocks noRot="1" noChangeAspect="1" noMove="1" noResize="1" noEditPoints="1" noAdjustHandles="1" noChangeArrowheads="1" noChangeShapeType="1" noTextEdit="1"/>
              </p:cNvSpPr>
              <p:nvPr/>
            </p:nvSpPr>
            <p:spPr>
              <a:xfrm>
                <a:off x="780252" y="5642576"/>
                <a:ext cx="3741472" cy="400110"/>
              </a:xfrm>
              <a:prstGeom prst="rect">
                <a:avLst/>
              </a:prstGeom>
              <a:blipFill>
                <a:blip r:embed="rId4"/>
                <a:stretch>
                  <a:fillRect/>
                </a:stretch>
              </a:blipFill>
            </p:spPr>
            <p:txBody>
              <a:bodyPr/>
              <a:lstStyle/>
              <a:p>
                <a:r>
                  <a:rPr lang="ru-RU">
                    <a:noFill/>
                  </a:rPr>
                  <a:t> </a:t>
                </a:r>
              </a:p>
            </p:txBody>
          </p:sp>
        </mc:Fallback>
      </mc:AlternateContent>
      <mc:AlternateContent xmlns:mc="http://schemas.openxmlformats.org/markup-compatibility/2006">
        <mc:Choice xmlns:a14="http://schemas.microsoft.com/office/drawing/2010/main" Requires="a14">
          <p:sp>
            <p:nvSpPr>
              <p:cNvPr id="8" name="Прямоугольник 7">
                <a:extLst>
                  <a:ext uri="{FF2B5EF4-FFF2-40B4-BE49-F238E27FC236}">
                    <a16:creationId xmlns:a16="http://schemas.microsoft.com/office/drawing/2014/main" id="{DB1A3144-B960-406A-97BD-CFFC7C0D8FF2}"/>
                  </a:ext>
                </a:extLst>
              </p:cNvPr>
              <p:cNvSpPr/>
              <p:nvPr/>
            </p:nvSpPr>
            <p:spPr>
              <a:xfrm>
                <a:off x="785734" y="6042686"/>
                <a:ext cx="1999330" cy="407099"/>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sSubSup>
                        <m:sSubSupPr>
                          <m:ctrlPr>
                            <a:rPr lang="ru-RU" sz="2000" b="1">
                              <a:solidFill>
                                <a:srgbClr val="002060"/>
                              </a:solidFill>
                              <a:latin typeface="Times New Roman" panose="02020603050405020304" pitchFamily="18" charset="0"/>
                              <a:cs typeface="Times New Roman" panose="02020603050405020304" pitchFamily="18" charset="0"/>
                            </a:rPr>
                          </m:ctrlPr>
                        </m:sSubSupPr>
                        <m:e>
                          <m:r>
                            <a:rPr lang="ru-RU" sz="2000" b="1">
                              <a:solidFill>
                                <a:srgbClr val="002060"/>
                              </a:solidFill>
                              <a:latin typeface="Times New Roman" panose="02020603050405020304" pitchFamily="18" charset="0"/>
                              <a:cs typeface="Times New Roman" panose="02020603050405020304" pitchFamily="18" charset="0"/>
                            </a:rPr>
                            <m:t>𝜎</m:t>
                          </m:r>
                        </m:e>
                        <m:sub>
                          <m:r>
                            <a:rPr lang="ru-RU" sz="2000" b="1">
                              <a:solidFill>
                                <a:srgbClr val="002060"/>
                              </a:solidFill>
                              <a:latin typeface="Times New Roman" panose="02020603050405020304" pitchFamily="18" charset="0"/>
                              <a:cs typeface="Times New Roman" panose="02020603050405020304" pitchFamily="18" charset="0"/>
                            </a:rPr>
                            <m:t>𝑥</m:t>
                          </m:r>
                        </m:sub>
                        <m:sup>
                          <m:r>
                            <a:rPr lang="ru-RU" sz="2000" b="1">
                              <a:solidFill>
                                <a:srgbClr val="002060"/>
                              </a:solidFill>
                              <a:latin typeface="Times New Roman" panose="02020603050405020304" pitchFamily="18" charset="0"/>
                              <a:cs typeface="Times New Roman" panose="02020603050405020304" pitchFamily="18" charset="0"/>
                            </a:rPr>
                            <m:t>2</m:t>
                          </m:r>
                        </m:sup>
                      </m:sSubSup>
                      <m:r>
                        <m:rPr>
                          <m:nor/>
                        </m:rPr>
                        <a:rPr lang="ru-RU" sz="2000" b="1">
                          <a:solidFill>
                            <a:srgbClr val="002060"/>
                          </a:solidFill>
                          <a:latin typeface="Times New Roman" panose="02020603050405020304" pitchFamily="18" charset="0"/>
                          <a:cs typeface="Times New Roman" panose="02020603050405020304" pitchFamily="18" charset="0"/>
                        </a:rPr>
                        <m:t> − дисперсия</m:t>
                      </m:r>
                    </m:oMath>
                  </m:oMathPara>
                </a14:m>
                <a:endParaRPr lang="ru-RU" sz="2000" b="1" dirty="0">
                  <a:solidFill>
                    <a:srgbClr val="002060"/>
                  </a:solidFill>
                  <a:latin typeface="Times New Roman" panose="02020603050405020304" pitchFamily="18" charset="0"/>
                  <a:cs typeface="Times New Roman" panose="02020603050405020304" pitchFamily="18" charset="0"/>
                </a:endParaRPr>
              </a:p>
            </p:txBody>
          </p:sp>
        </mc:Choice>
        <mc:Fallback>
          <p:sp>
            <p:nvSpPr>
              <p:cNvPr id="8" name="Прямоугольник 7">
                <a:extLst>
                  <a:ext uri="{FF2B5EF4-FFF2-40B4-BE49-F238E27FC236}">
                    <a16:creationId xmlns:a16="http://schemas.microsoft.com/office/drawing/2014/main" id="{DB1A3144-B960-406A-97BD-CFFC7C0D8FF2}"/>
                  </a:ext>
                </a:extLst>
              </p:cNvPr>
              <p:cNvSpPr>
                <a:spLocks noRot="1" noChangeAspect="1" noMove="1" noResize="1" noEditPoints="1" noAdjustHandles="1" noChangeArrowheads="1" noChangeShapeType="1" noTextEdit="1"/>
              </p:cNvSpPr>
              <p:nvPr/>
            </p:nvSpPr>
            <p:spPr>
              <a:xfrm>
                <a:off x="785734" y="6042686"/>
                <a:ext cx="1999330" cy="407099"/>
              </a:xfrm>
              <a:prstGeom prst="rect">
                <a:avLst/>
              </a:prstGeom>
              <a:blipFill>
                <a:blip r:embed="rId5"/>
                <a:stretch>
                  <a:fillRect b="-8955"/>
                </a:stretch>
              </a:blipFill>
            </p:spPr>
            <p:txBody>
              <a:bodyPr/>
              <a:lstStyle/>
              <a:p>
                <a:r>
                  <a:rPr lang="ru-RU">
                    <a:noFill/>
                  </a:rPr>
                  <a:t> </a:t>
                </a:r>
              </a:p>
            </p:txBody>
          </p:sp>
        </mc:Fallback>
      </mc:AlternateContent>
      <mc:AlternateContent xmlns:mc="http://schemas.openxmlformats.org/markup-compatibility/2006">
        <mc:Choice xmlns:a14="http://schemas.microsoft.com/office/drawing/2010/main" Requires="a14">
          <p:sp>
            <p:nvSpPr>
              <p:cNvPr id="9" name="Прямоугольник 8">
                <a:extLst>
                  <a:ext uri="{FF2B5EF4-FFF2-40B4-BE49-F238E27FC236}">
                    <a16:creationId xmlns:a16="http://schemas.microsoft.com/office/drawing/2014/main" id="{5884B5F0-3E7F-4D9C-8406-37E5A3126FE6}"/>
                  </a:ext>
                </a:extLst>
              </p:cNvPr>
              <p:cNvSpPr/>
              <p:nvPr/>
            </p:nvSpPr>
            <p:spPr>
              <a:xfrm>
                <a:off x="780252" y="6442796"/>
                <a:ext cx="4518032" cy="427618"/>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sSub>
                        <m:sSubPr>
                          <m:ctrlPr>
                            <a:rPr lang="ru-RU" sz="2000" b="1">
                              <a:solidFill>
                                <a:srgbClr val="002060"/>
                              </a:solidFill>
                              <a:latin typeface="Times New Roman" panose="02020603050405020304" pitchFamily="18" charset="0"/>
                              <a:cs typeface="Times New Roman" panose="02020603050405020304" pitchFamily="18" charset="0"/>
                            </a:rPr>
                          </m:ctrlPr>
                        </m:sSubPr>
                        <m:e>
                          <m:r>
                            <a:rPr lang="ru-RU" sz="2000" b="1">
                              <a:solidFill>
                                <a:srgbClr val="002060"/>
                              </a:solidFill>
                              <a:latin typeface="Times New Roman" panose="02020603050405020304" pitchFamily="18" charset="0"/>
                              <a:cs typeface="Times New Roman" panose="02020603050405020304" pitchFamily="18" charset="0"/>
                            </a:rPr>
                            <m:t>𝐷</m:t>
                          </m:r>
                        </m:e>
                        <m:sub>
                          <m:r>
                            <a:rPr lang="ru-RU" sz="2000" b="1">
                              <a:solidFill>
                                <a:srgbClr val="002060"/>
                              </a:solidFill>
                              <a:latin typeface="Times New Roman" panose="02020603050405020304" pitchFamily="18" charset="0"/>
                              <a:cs typeface="Times New Roman" panose="02020603050405020304" pitchFamily="18" charset="0"/>
                            </a:rPr>
                            <m:t>тр</m:t>
                          </m:r>
                        </m:sub>
                      </m:sSub>
                      <m:r>
                        <m:rPr>
                          <m:nor/>
                        </m:rPr>
                        <a:rPr lang="ru-RU" sz="2000" b="1">
                          <a:solidFill>
                            <a:srgbClr val="002060"/>
                          </a:solidFill>
                          <a:latin typeface="Times New Roman" panose="02020603050405020304" pitchFamily="18" charset="0"/>
                          <a:cs typeface="Times New Roman" panose="02020603050405020304" pitchFamily="18" charset="0"/>
                        </a:rPr>
                        <m:t> − требуемое значение результата</m:t>
                      </m:r>
                    </m:oMath>
                  </m:oMathPara>
                </a14:m>
                <a:endParaRPr lang="ru-RU" sz="2000" b="1" dirty="0">
                  <a:solidFill>
                    <a:srgbClr val="002060"/>
                  </a:solidFill>
                  <a:latin typeface="Times New Roman" panose="02020603050405020304" pitchFamily="18" charset="0"/>
                  <a:cs typeface="Times New Roman" panose="02020603050405020304" pitchFamily="18" charset="0"/>
                </a:endParaRPr>
              </a:p>
            </p:txBody>
          </p:sp>
        </mc:Choice>
        <mc:Fallback>
          <p:sp>
            <p:nvSpPr>
              <p:cNvPr id="9" name="Прямоугольник 8">
                <a:extLst>
                  <a:ext uri="{FF2B5EF4-FFF2-40B4-BE49-F238E27FC236}">
                    <a16:creationId xmlns:a16="http://schemas.microsoft.com/office/drawing/2014/main" id="{5884B5F0-3E7F-4D9C-8406-37E5A3126FE6}"/>
                  </a:ext>
                </a:extLst>
              </p:cNvPr>
              <p:cNvSpPr>
                <a:spLocks noRot="1" noChangeAspect="1" noMove="1" noResize="1" noEditPoints="1" noAdjustHandles="1" noChangeArrowheads="1" noChangeShapeType="1" noTextEdit="1"/>
              </p:cNvSpPr>
              <p:nvPr/>
            </p:nvSpPr>
            <p:spPr>
              <a:xfrm>
                <a:off x="780252" y="6442796"/>
                <a:ext cx="4518032" cy="427618"/>
              </a:xfrm>
              <a:prstGeom prst="rect">
                <a:avLst/>
              </a:prstGeom>
              <a:blipFill>
                <a:blip r:embed="rId6"/>
                <a:stretch>
                  <a:fillRect b="-8571"/>
                </a:stretch>
              </a:blipFill>
            </p:spPr>
            <p:txBody>
              <a:bodyPr/>
              <a:lstStyle/>
              <a:p>
                <a:r>
                  <a:rPr lang="ru-RU">
                    <a:noFill/>
                  </a:rPr>
                  <a:t> </a:t>
                </a:r>
              </a:p>
            </p:txBody>
          </p:sp>
        </mc:Fallback>
      </mc:AlternateContent>
    </p:spTree>
    <p:extLst>
      <p:ext uri="{BB962C8B-B14F-4D97-AF65-F5344CB8AC3E}">
        <p14:creationId xmlns:p14="http://schemas.microsoft.com/office/powerpoint/2010/main" val="3801581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F47C34AB-5816-4ECF-9CAF-726055893E39}"/>
              </a:ext>
            </a:extLst>
          </p:cNvPr>
          <p:cNvGrpSpPr>
            <a:grpSpLocks/>
          </p:cNvGrpSpPr>
          <p:nvPr/>
        </p:nvGrpSpPr>
        <p:grpSpPr bwMode="auto">
          <a:xfrm>
            <a:off x="3308350" y="1929448"/>
            <a:ext cx="5575300" cy="4062412"/>
            <a:chOff x="3825" y="6485"/>
            <a:chExt cx="4389" cy="3654"/>
          </a:xfrm>
        </p:grpSpPr>
        <p:sp>
          <p:nvSpPr>
            <p:cNvPr id="5" name="Text Box 3">
              <a:extLst>
                <a:ext uri="{FF2B5EF4-FFF2-40B4-BE49-F238E27FC236}">
                  <a16:creationId xmlns:a16="http://schemas.microsoft.com/office/drawing/2014/main" id="{9627588E-C10F-4B54-B845-BCAAAA720C0D}"/>
                </a:ext>
              </a:extLst>
            </p:cNvPr>
            <p:cNvSpPr txBox="1">
              <a:spLocks noChangeArrowheads="1"/>
            </p:cNvSpPr>
            <p:nvPr/>
          </p:nvSpPr>
          <p:spPr bwMode="auto">
            <a:xfrm>
              <a:off x="4264" y="8657"/>
              <a:ext cx="399" cy="342"/>
            </a:xfrm>
            <a:prstGeom prst="rect">
              <a:avLst/>
            </a:prstGeom>
            <a:solidFill>
              <a:srgbClr val="FFFFFF">
                <a:alpha val="0"/>
              </a:srgbClr>
            </a:solidFill>
            <a:ln w="9525">
              <a:solidFill>
                <a:srgbClr val="000000"/>
              </a:solidFill>
              <a:miter lim="800000"/>
              <a:headEnd/>
              <a:tailEnd/>
            </a:ln>
          </p:spPr>
          <p:txBody>
            <a:bodyPr lIns="0" tIns="0" rIns="0" bIns="0"/>
            <a:lstStyle/>
            <a:p>
              <a:pPr algn="ctr"/>
              <a:r>
                <a:rPr lang="en-US" altLang="ru-RU" sz="2400" i="1" dirty="0">
                  <a:solidFill>
                    <a:srgbClr val="002060"/>
                  </a:solidFill>
                  <a:latin typeface="Times New Roman" panose="02020603050405020304" pitchFamily="18" charset="0"/>
                  <a:sym typeface="Symbol" panose="05050102010706020507" pitchFamily="18" charset="2"/>
                </a:rPr>
                <a:t>R</a:t>
              </a:r>
              <a:endParaRPr lang="ru-RU" altLang="ru-RU" sz="2400" dirty="0">
                <a:solidFill>
                  <a:srgbClr val="002060"/>
                </a:solidFill>
                <a:latin typeface="Times New Roman" panose="02020603050405020304" pitchFamily="18" charset="0"/>
              </a:endParaRPr>
            </a:p>
          </p:txBody>
        </p:sp>
        <mc:AlternateContent xmlns:mc="http://schemas.openxmlformats.org/markup-compatibility/2006">
          <mc:Choice xmlns:a14="http://schemas.microsoft.com/office/drawing/2010/main" Requires="a14">
            <p:sp>
              <p:nvSpPr>
                <p:cNvPr id="6" name="Text Box 4">
                  <a:extLst>
                    <a:ext uri="{FF2B5EF4-FFF2-40B4-BE49-F238E27FC236}">
                      <a16:creationId xmlns:a16="http://schemas.microsoft.com/office/drawing/2014/main" id="{D082AD3A-68E0-4B3F-84CB-518F737D501A}"/>
                    </a:ext>
                  </a:extLst>
                </p:cNvPr>
                <p:cNvSpPr txBox="1">
                  <a:spLocks noChangeArrowheads="1"/>
                </p:cNvSpPr>
                <p:nvPr/>
              </p:nvSpPr>
              <p:spPr bwMode="auto">
                <a:xfrm>
                  <a:off x="5751" y="9797"/>
                  <a:ext cx="399" cy="342"/>
                </a:xfrm>
                <a:prstGeom prst="rect">
                  <a:avLst/>
                </a:prstGeom>
                <a:solidFill>
                  <a:srgbClr val="FFFFFF">
                    <a:alpha val="0"/>
                  </a:srgbClr>
                </a:solidFill>
                <a:ln w="9525">
                  <a:solidFill>
                    <a:srgbClr val="000000"/>
                  </a:solidFill>
                  <a:miter lim="800000"/>
                  <a:headEnd/>
                  <a:tailEnd/>
                </a:ln>
              </p:spPr>
              <p:txBody>
                <a:bodyPr lIns="0" tIns="0" rIns="0" bIns="0"/>
                <a:lstStyle/>
                <a:p>
                  <a:pPr algn="ctr"/>
                  <a14:m>
                    <m:oMathPara xmlns:m="http://schemas.openxmlformats.org/officeDocument/2006/math">
                      <m:oMathParaPr>
                        <m:jc m:val="centerGroup"/>
                      </m:oMathParaPr>
                      <m:oMath xmlns:m="http://schemas.openxmlformats.org/officeDocument/2006/math">
                        <m:acc>
                          <m:accPr>
                            <m:chr m:val="̅"/>
                            <m:ctrlPr>
                              <a:rPr lang="ru-RU" sz="2400" b="1" i="1">
                                <a:solidFill>
                                  <a:srgbClr val="002060"/>
                                </a:solidFill>
                                <a:latin typeface="Cambria Math" panose="02040503050406030204" pitchFamily="18" charset="0"/>
                                <a:cs typeface="Times New Roman" panose="02020603050405020304" pitchFamily="18" charset="0"/>
                              </a:rPr>
                            </m:ctrlPr>
                          </m:accPr>
                          <m:e>
                            <m:r>
                              <a:rPr lang="ru-RU" sz="2400" b="1">
                                <a:solidFill>
                                  <a:srgbClr val="002060"/>
                                </a:solidFill>
                                <a:latin typeface="Cambria Math" panose="02040503050406030204" pitchFamily="18" charset="0"/>
                                <a:cs typeface="Times New Roman" panose="02020603050405020304" pitchFamily="18" charset="0"/>
                              </a:rPr>
                              <m:t>𝑥</m:t>
                            </m:r>
                          </m:e>
                        </m:acc>
                      </m:oMath>
                    </m:oMathPara>
                  </a14:m>
                  <a:endParaRPr lang="ru-RU" altLang="ru-RU" sz="2400" dirty="0">
                    <a:solidFill>
                      <a:srgbClr val="002060"/>
                    </a:solidFill>
                    <a:latin typeface="Times New Roman" panose="02020603050405020304" pitchFamily="18" charset="0"/>
                  </a:endParaRPr>
                </a:p>
              </p:txBody>
            </p:sp>
          </mc:Choice>
          <mc:Fallback>
            <p:sp>
              <p:nvSpPr>
                <p:cNvPr id="6" name="Text Box 4">
                  <a:extLst>
                    <a:ext uri="{FF2B5EF4-FFF2-40B4-BE49-F238E27FC236}">
                      <a16:creationId xmlns:a16="http://schemas.microsoft.com/office/drawing/2014/main" id="{D082AD3A-68E0-4B3F-84CB-518F737D501A}"/>
                    </a:ext>
                  </a:extLst>
                </p:cNvPr>
                <p:cNvSpPr txBox="1">
                  <a:spLocks noRot="1" noChangeAspect="1" noMove="1" noResize="1" noEditPoints="1" noAdjustHandles="1" noChangeArrowheads="1" noChangeShapeType="1" noTextEdit="1"/>
                </p:cNvSpPr>
                <p:nvPr/>
              </p:nvSpPr>
              <p:spPr bwMode="auto">
                <a:xfrm>
                  <a:off x="5751" y="9797"/>
                  <a:ext cx="399" cy="342"/>
                </a:xfrm>
                <a:prstGeom prst="rect">
                  <a:avLst/>
                </a:prstGeom>
                <a:blipFill>
                  <a:blip r:embed="rId2"/>
                  <a:stretch>
                    <a:fillRect r="-48235"/>
                  </a:stretch>
                </a:blipFill>
                <a:ln w="9525">
                  <a:solidFill>
                    <a:srgbClr val="000000"/>
                  </a:solidFill>
                  <a:miter lim="800000"/>
                  <a:headEnd/>
                  <a:tailEnd/>
                </a:ln>
              </p:spPr>
              <p:txBody>
                <a:bodyPr/>
                <a:lstStyle/>
                <a:p>
                  <a:r>
                    <a:rPr lang="ru-RU">
                      <a:noFill/>
                    </a:rPr>
                    <a:t> </a:t>
                  </a:r>
                </a:p>
              </p:txBody>
            </p:sp>
          </mc:Fallback>
        </mc:AlternateContent>
        <p:sp>
          <p:nvSpPr>
            <p:cNvPr id="7" name="Text Box 5">
              <a:extLst>
                <a:ext uri="{FF2B5EF4-FFF2-40B4-BE49-F238E27FC236}">
                  <a16:creationId xmlns:a16="http://schemas.microsoft.com/office/drawing/2014/main" id="{8AB1BE8D-5616-4199-8735-FABBA24D7908}"/>
                </a:ext>
              </a:extLst>
            </p:cNvPr>
            <p:cNvSpPr txBox="1">
              <a:spLocks noChangeArrowheads="1"/>
            </p:cNvSpPr>
            <p:nvPr/>
          </p:nvSpPr>
          <p:spPr bwMode="auto">
            <a:xfrm>
              <a:off x="7815" y="9506"/>
              <a:ext cx="399" cy="342"/>
            </a:xfrm>
            <a:prstGeom prst="rect">
              <a:avLst/>
            </a:prstGeom>
            <a:solidFill>
              <a:srgbClr val="FFFFFF">
                <a:alpha val="0"/>
              </a:srgbClr>
            </a:solidFill>
            <a:ln w="9525">
              <a:solidFill>
                <a:srgbClr val="000000"/>
              </a:solidFill>
              <a:miter lim="800000"/>
              <a:headEnd/>
              <a:tailEnd/>
            </a:ln>
          </p:spPr>
          <p:txBody>
            <a:bodyPr lIns="0" tIns="0" rIns="0" bIns="0"/>
            <a:lstStyle/>
            <a:p>
              <a:pPr algn="ctr"/>
              <a:r>
                <a:rPr lang="ru-RU" altLang="ru-RU" sz="2400" i="1">
                  <a:solidFill>
                    <a:srgbClr val="002060"/>
                  </a:solidFill>
                  <a:latin typeface="Times New Roman" panose="02020603050405020304" pitchFamily="18" charset="0"/>
                </a:rPr>
                <a:t>x</a:t>
              </a:r>
              <a:endParaRPr lang="ru-RU" altLang="ru-RU" sz="2400">
                <a:solidFill>
                  <a:srgbClr val="002060"/>
                </a:solidFill>
                <a:latin typeface="Times New Roman" panose="02020603050405020304" pitchFamily="18" charset="0"/>
              </a:endParaRPr>
            </a:p>
          </p:txBody>
        </p:sp>
        <p:sp>
          <p:nvSpPr>
            <p:cNvPr id="8" name="Text Box 6">
              <a:extLst>
                <a:ext uri="{FF2B5EF4-FFF2-40B4-BE49-F238E27FC236}">
                  <a16:creationId xmlns:a16="http://schemas.microsoft.com/office/drawing/2014/main" id="{BDDF058F-BB4B-45AA-A782-8A0E86F9470B}"/>
                </a:ext>
              </a:extLst>
            </p:cNvPr>
            <p:cNvSpPr txBox="1">
              <a:spLocks noChangeArrowheads="1"/>
            </p:cNvSpPr>
            <p:nvPr/>
          </p:nvSpPr>
          <p:spPr bwMode="auto">
            <a:xfrm>
              <a:off x="3825" y="6485"/>
              <a:ext cx="399" cy="342"/>
            </a:xfrm>
            <a:prstGeom prst="rect">
              <a:avLst/>
            </a:prstGeom>
            <a:solidFill>
              <a:srgbClr val="FFFFFF">
                <a:alpha val="0"/>
              </a:srgbClr>
            </a:solidFill>
            <a:ln w="9525">
              <a:solidFill>
                <a:srgbClr val="000000"/>
              </a:solidFill>
              <a:miter lim="800000"/>
              <a:headEnd/>
              <a:tailEnd/>
            </a:ln>
          </p:spPr>
          <p:txBody>
            <a:bodyPr lIns="0" tIns="0" rIns="0" bIns="0"/>
            <a:lstStyle/>
            <a:p>
              <a:pPr algn="ctr"/>
              <a:r>
                <a:rPr lang="ru-RU" altLang="ru-RU" sz="2400" i="1">
                  <a:solidFill>
                    <a:srgbClr val="002060"/>
                  </a:solidFill>
                  <a:latin typeface="Times New Roman" panose="02020603050405020304" pitchFamily="18" charset="0"/>
                </a:rPr>
                <a:t>f(x)</a:t>
              </a:r>
              <a:endParaRPr lang="ru-RU" altLang="ru-RU" sz="2400">
                <a:solidFill>
                  <a:srgbClr val="002060"/>
                </a:solidFill>
                <a:latin typeface="Times New Roman" panose="02020603050405020304" pitchFamily="18" charset="0"/>
              </a:endParaRPr>
            </a:p>
          </p:txBody>
        </p:sp>
        <p:sp>
          <p:nvSpPr>
            <p:cNvPr id="9" name="Line 7">
              <a:extLst>
                <a:ext uri="{FF2B5EF4-FFF2-40B4-BE49-F238E27FC236}">
                  <a16:creationId xmlns:a16="http://schemas.microsoft.com/office/drawing/2014/main" id="{E0F66E28-560C-4D7B-BB86-989C66CBB6AC}"/>
                </a:ext>
              </a:extLst>
            </p:cNvPr>
            <p:cNvSpPr>
              <a:spLocks noChangeShapeType="1"/>
            </p:cNvSpPr>
            <p:nvPr/>
          </p:nvSpPr>
          <p:spPr bwMode="auto">
            <a:xfrm>
              <a:off x="3996" y="6770"/>
              <a:ext cx="0" cy="3021"/>
            </a:xfrm>
            <a:prstGeom prst="line">
              <a:avLst/>
            </a:prstGeom>
            <a:noFill/>
            <a:ln w="19050">
              <a:solidFill>
                <a:srgbClr val="002060"/>
              </a:solidFill>
              <a:round/>
              <a:headEnd type="stealth" w="sm" len="lg"/>
              <a:tailEnd/>
            </a:ln>
            <a:extLst>
              <a:ext uri="{909E8E84-426E-40DD-AFC4-6F175D3DCCD1}">
                <a14:hiddenFill xmlns:a14="http://schemas.microsoft.com/office/drawing/2010/main">
                  <a:noFill/>
                </a14:hiddenFill>
              </a:ext>
            </a:extLst>
          </p:spPr>
          <p:txBody>
            <a:bodyPr/>
            <a:lstStyle/>
            <a:p>
              <a:endParaRPr lang="ru-RU"/>
            </a:p>
          </p:txBody>
        </p:sp>
        <p:sp>
          <p:nvSpPr>
            <p:cNvPr id="10" name="Line 8">
              <a:extLst>
                <a:ext uri="{FF2B5EF4-FFF2-40B4-BE49-F238E27FC236}">
                  <a16:creationId xmlns:a16="http://schemas.microsoft.com/office/drawing/2014/main" id="{FCCACC04-A603-4E35-B101-55C12AB3CA4F}"/>
                </a:ext>
              </a:extLst>
            </p:cNvPr>
            <p:cNvSpPr>
              <a:spLocks noChangeShapeType="1"/>
            </p:cNvSpPr>
            <p:nvPr/>
          </p:nvSpPr>
          <p:spPr bwMode="auto">
            <a:xfrm>
              <a:off x="3996" y="9791"/>
              <a:ext cx="3933" cy="0"/>
            </a:xfrm>
            <a:prstGeom prst="line">
              <a:avLst/>
            </a:prstGeom>
            <a:noFill/>
            <a:ln w="19050">
              <a:solidFill>
                <a:srgbClr val="002060"/>
              </a:solidFill>
              <a:round/>
              <a:headEnd/>
              <a:tailEnd type="stealth" w="sm" len="lg"/>
            </a:ln>
            <a:extLst>
              <a:ext uri="{909E8E84-426E-40DD-AFC4-6F175D3DCCD1}">
                <a14:hiddenFill xmlns:a14="http://schemas.microsoft.com/office/drawing/2010/main">
                  <a:noFill/>
                </a14:hiddenFill>
              </a:ext>
            </a:extLst>
          </p:spPr>
          <p:txBody>
            <a:bodyPr/>
            <a:lstStyle/>
            <a:p>
              <a:endParaRPr lang="ru-RU" dirty="0"/>
            </a:p>
          </p:txBody>
        </p:sp>
        <p:sp>
          <p:nvSpPr>
            <p:cNvPr id="11" name="Freeform 9">
              <a:extLst>
                <a:ext uri="{FF2B5EF4-FFF2-40B4-BE49-F238E27FC236}">
                  <a16:creationId xmlns:a16="http://schemas.microsoft.com/office/drawing/2014/main" id="{9CC29AB2-B76B-4A3E-86AF-46A4CF60E29C}"/>
                </a:ext>
              </a:extLst>
            </p:cNvPr>
            <p:cNvSpPr>
              <a:spLocks/>
            </p:cNvSpPr>
            <p:nvPr/>
          </p:nvSpPr>
          <p:spPr bwMode="auto">
            <a:xfrm>
              <a:off x="4155" y="7517"/>
              <a:ext cx="3591" cy="2035"/>
            </a:xfrm>
            <a:custGeom>
              <a:avLst/>
              <a:gdLst>
                <a:gd name="T0" fmla="*/ 0 w 3591"/>
                <a:gd name="T1" fmla="*/ 2563 h 2654"/>
                <a:gd name="T2" fmla="*/ 408 w 3591"/>
                <a:gd name="T3" fmla="*/ 2296 h 2654"/>
                <a:gd name="T4" fmla="*/ 1202 w 3591"/>
                <a:gd name="T5" fmla="*/ 417 h 2654"/>
                <a:gd name="T6" fmla="*/ 1824 w 3591"/>
                <a:gd name="T7" fmla="*/ 2 h 2654"/>
                <a:gd name="T8" fmla="*/ 2388 w 3591"/>
                <a:gd name="T9" fmla="*/ 406 h 2654"/>
                <a:gd name="T10" fmla="*/ 3127 w 3591"/>
                <a:gd name="T11" fmla="*/ 2214 h 2654"/>
                <a:gd name="T12" fmla="*/ 3591 w 3591"/>
                <a:gd name="T13" fmla="*/ 2491 h 2654"/>
              </a:gdLst>
              <a:ahLst/>
              <a:cxnLst>
                <a:cxn ang="0">
                  <a:pos x="T0" y="T1"/>
                </a:cxn>
                <a:cxn ang="0">
                  <a:pos x="T2" y="T3"/>
                </a:cxn>
                <a:cxn ang="0">
                  <a:pos x="T4" y="T5"/>
                </a:cxn>
                <a:cxn ang="0">
                  <a:pos x="T6" y="T7"/>
                </a:cxn>
                <a:cxn ang="0">
                  <a:pos x="T8" y="T9"/>
                </a:cxn>
                <a:cxn ang="0">
                  <a:pos x="T10" y="T11"/>
                </a:cxn>
                <a:cxn ang="0">
                  <a:pos x="T12" y="T13"/>
                </a:cxn>
              </a:cxnLst>
              <a:rect l="0" t="0" r="r" b="b"/>
              <a:pathLst>
                <a:path w="3591" h="2654">
                  <a:moveTo>
                    <a:pt x="0" y="2563"/>
                  </a:moveTo>
                  <a:cubicBezTo>
                    <a:pt x="68" y="2518"/>
                    <a:pt x="208" y="2654"/>
                    <a:pt x="408" y="2296"/>
                  </a:cubicBezTo>
                  <a:cubicBezTo>
                    <a:pt x="608" y="1938"/>
                    <a:pt x="966" y="799"/>
                    <a:pt x="1202" y="417"/>
                  </a:cubicBezTo>
                  <a:cubicBezTo>
                    <a:pt x="1438" y="35"/>
                    <a:pt x="1626" y="4"/>
                    <a:pt x="1824" y="2"/>
                  </a:cubicBezTo>
                  <a:cubicBezTo>
                    <a:pt x="2022" y="0"/>
                    <a:pt x="2171" y="37"/>
                    <a:pt x="2388" y="406"/>
                  </a:cubicBezTo>
                  <a:cubicBezTo>
                    <a:pt x="2605" y="775"/>
                    <a:pt x="2927" y="1867"/>
                    <a:pt x="3127" y="2214"/>
                  </a:cubicBezTo>
                  <a:cubicBezTo>
                    <a:pt x="3327" y="2561"/>
                    <a:pt x="3495" y="2433"/>
                    <a:pt x="3591" y="2491"/>
                  </a:cubicBezTo>
                </a:path>
              </a:pathLst>
            </a:custGeom>
            <a:noFill/>
            <a:ln w="12700">
              <a:solidFill>
                <a:srgbClr val="002060"/>
              </a:solidFill>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12" name="Line 10">
              <a:extLst>
                <a:ext uri="{FF2B5EF4-FFF2-40B4-BE49-F238E27FC236}">
                  <a16:creationId xmlns:a16="http://schemas.microsoft.com/office/drawing/2014/main" id="{1874643C-ED8D-427F-9681-DC1DE21D977A}"/>
                </a:ext>
              </a:extLst>
            </p:cNvPr>
            <p:cNvSpPr>
              <a:spLocks noChangeShapeType="1"/>
            </p:cNvSpPr>
            <p:nvPr/>
          </p:nvSpPr>
          <p:spPr bwMode="auto">
            <a:xfrm>
              <a:off x="5979" y="7517"/>
              <a:ext cx="0" cy="2280"/>
            </a:xfrm>
            <a:prstGeom prst="line">
              <a:avLst/>
            </a:prstGeom>
            <a:noFill/>
            <a:ln w="12700">
              <a:solidFill>
                <a:srgbClr val="002060"/>
              </a:solidFill>
              <a:prstDash val="lgDash"/>
              <a:round/>
              <a:headEnd/>
              <a:tailEnd/>
            </a:ln>
            <a:extLst>
              <a:ext uri="{909E8E84-426E-40DD-AFC4-6F175D3DCCD1}">
                <a14:hiddenFill xmlns:a14="http://schemas.microsoft.com/office/drawing/2010/main">
                  <a:noFill/>
                </a14:hiddenFill>
              </a:ext>
            </a:extLst>
          </p:spPr>
          <p:txBody>
            <a:bodyPr/>
            <a:lstStyle/>
            <a:p>
              <a:endParaRPr lang="ru-RU"/>
            </a:p>
          </p:txBody>
        </p:sp>
        <p:sp>
          <p:nvSpPr>
            <p:cNvPr id="13" name="Line 11">
              <a:extLst>
                <a:ext uri="{FF2B5EF4-FFF2-40B4-BE49-F238E27FC236}">
                  <a16:creationId xmlns:a16="http://schemas.microsoft.com/office/drawing/2014/main" id="{47E65416-7AFA-4FC6-936F-59760A621C47}"/>
                </a:ext>
              </a:extLst>
            </p:cNvPr>
            <p:cNvSpPr>
              <a:spLocks noChangeShapeType="1"/>
            </p:cNvSpPr>
            <p:nvPr/>
          </p:nvSpPr>
          <p:spPr bwMode="auto">
            <a:xfrm>
              <a:off x="5067" y="8315"/>
              <a:ext cx="0" cy="1482"/>
            </a:xfrm>
            <a:prstGeom prst="line">
              <a:avLst/>
            </a:prstGeom>
            <a:noFill/>
            <a:ln w="12700">
              <a:solidFill>
                <a:srgbClr val="FF0000"/>
              </a:solidFill>
              <a:prstDash val="lgDash"/>
              <a:round/>
              <a:headEnd/>
              <a:tailEnd/>
            </a:ln>
            <a:extLst>
              <a:ext uri="{909E8E84-426E-40DD-AFC4-6F175D3DCCD1}">
                <a14:hiddenFill xmlns:a14="http://schemas.microsoft.com/office/drawing/2010/main">
                  <a:noFill/>
                </a14:hiddenFill>
              </a:ext>
            </a:extLst>
          </p:spPr>
          <p:txBody>
            <a:bodyPr/>
            <a:lstStyle/>
            <a:p>
              <a:endParaRPr lang="ru-RU"/>
            </a:p>
          </p:txBody>
        </p:sp>
      </p:grpSp>
      <p:sp>
        <p:nvSpPr>
          <p:cNvPr id="16" name="Rectangle 14">
            <a:extLst>
              <a:ext uri="{FF2B5EF4-FFF2-40B4-BE49-F238E27FC236}">
                <a16:creationId xmlns:a16="http://schemas.microsoft.com/office/drawing/2014/main" id="{51ED0895-7E0E-4F69-BD36-8723AEEB9F33}"/>
              </a:ext>
            </a:extLst>
          </p:cNvPr>
          <p:cNvSpPr>
            <a:spLocks noChangeArrowheads="1"/>
          </p:cNvSpPr>
          <p:nvPr/>
        </p:nvSpPr>
        <p:spPr bwMode="auto">
          <a:xfrm>
            <a:off x="3308350" y="355786"/>
            <a:ext cx="3970574"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ru-RU" altLang="ru-RU" sz="2800" b="1" dirty="0">
                <a:solidFill>
                  <a:srgbClr val="FF0000"/>
                </a:solidFill>
                <a:latin typeface="Times New Roman" panose="02020603050405020304" pitchFamily="18" charset="0"/>
                <a:cs typeface="Times New Roman" panose="02020603050405020304" pitchFamily="18" charset="0"/>
              </a:rPr>
              <a:t>Точечная оценка риска</a:t>
            </a:r>
          </a:p>
        </p:txBody>
      </p:sp>
      <mc:AlternateContent xmlns:mc="http://schemas.openxmlformats.org/markup-compatibility/2006">
        <mc:Choice xmlns:a14="http://schemas.microsoft.com/office/drawing/2010/main" Requires="a14">
          <p:sp>
            <p:nvSpPr>
              <p:cNvPr id="2" name="Прямоугольник 1">
                <a:extLst>
                  <a:ext uri="{FF2B5EF4-FFF2-40B4-BE49-F238E27FC236}">
                    <a16:creationId xmlns:a16="http://schemas.microsoft.com/office/drawing/2014/main" id="{98A3A8C3-DBAC-4A4E-B8DD-B5262AF24992}"/>
                  </a:ext>
                </a:extLst>
              </p:cNvPr>
              <p:cNvSpPr/>
              <p:nvPr/>
            </p:nvSpPr>
            <p:spPr>
              <a:xfrm>
                <a:off x="4652295" y="5703315"/>
                <a:ext cx="778931" cy="494815"/>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sSub>
                        <m:sSubPr>
                          <m:ctrlPr>
                            <a:rPr lang="ru-RU" sz="2400" b="1" i="1" smtClean="0">
                              <a:solidFill>
                                <a:srgbClr val="FF0000"/>
                              </a:solidFill>
                              <a:latin typeface="Cambria Math" panose="02040503050406030204" pitchFamily="18" charset="0"/>
                              <a:cs typeface="Times New Roman" panose="02020603050405020304" pitchFamily="18" charset="0"/>
                            </a:rPr>
                          </m:ctrlPr>
                        </m:sSubPr>
                        <m:e>
                          <m:r>
                            <a:rPr lang="ru-RU" sz="2400" b="1">
                              <a:solidFill>
                                <a:srgbClr val="FF0000"/>
                              </a:solidFill>
                              <a:latin typeface="Cambria Math" panose="02040503050406030204" pitchFamily="18" charset="0"/>
                              <a:cs typeface="Times New Roman" panose="02020603050405020304" pitchFamily="18" charset="0"/>
                            </a:rPr>
                            <m:t>𝐷</m:t>
                          </m:r>
                        </m:e>
                        <m:sub>
                          <m:r>
                            <a:rPr lang="ru-RU" sz="2400" b="1">
                              <a:solidFill>
                                <a:srgbClr val="FF0000"/>
                              </a:solidFill>
                              <a:latin typeface="Cambria Math" panose="02040503050406030204" pitchFamily="18" charset="0"/>
                              <a:cs typeface="Times New Roman" panose="02020603050405020304" pitchFamily="18" charset="0"/>
                            </a:rPr>
                            <m:t>тр</m:t>
                          </m:r>
                        </m:sub>
                      </m:sSub>
                      <m:r>
                        <m:rPr>
                          <m:nor/>
                        </m:rPr>
                        <a:rPr lang="ru-RU" sz="2400" b="1">
                          <a:solidFill>
                            <a:srgbClr val="FF0000"/>
                          </a:solidFill>
                          <a:latin typeface="Times New Roman" panose="02020603050405020304" pitchFamily="18" charset="0"/>
                          <a:cs typeface="Times New Roman" panose="02020603050405020304" pitchFamily="18" charset="0"/>
                        </a:rPr>
                        <m:t> </m:t>
                      </m:r>
                    </m:oMath>
                  </m:oMathPara>
                </a14:m>
                <a:endParaRPr lang="ru-RU" sz="2400" dirty="0"/>
              </a:p>
            </p:txBody>
          </p:sp>
        </mc:Choice>
        <mc:Fallback>
          <p:sp>
            <p:nvSpPr>
              <p:cNvPr id="2" name="Прямоугольник 1">
                <a:extLst>
                  <a:ext uri="{FF2B5EF4-FFF2-40B4-BE49-F238E27FC236}">
                    <a16:creationId xmlns:a16="http://schemas.microsoft.com/office/drawing/2014/main" id="{98A3A8C3-DBAC-4A4E-B8DD-B5262AF24992}"/>
                  </a:ext>
                </a:extLst>
              </p:cNvPr>
              <p:cNvSpPr>
                <a:spLocks noRot="1" noChangeAspect="1" noMove="1" noResize="1" noEditPoints="1" noAdjustHandles="1" noChangeArrowheads="1" noChangeShapeType="1" noTextEdit="1"/>
              </p:cNvSpPr>
              <p:nvPr/>
            </p:nvSpPr>
            <p:spPr>
              <a:xfrm>
                <a:off x="4652295" y="5703315"/>
                <a:ext cx="778931" cy="494815"/>
              </a:xfrm>
              <a:prstGeom prst="rect">
                <a:avLst/>
              </a:prstGeom>
              <a:blipFill>
                <a:blip r:embed="rId3"/>
                <a:stretch>
                  <a:fillRect b="-7407"/>
                </a:stretch>
              </a:blipFill>
            </p:spPr>
            <p:txBody>
              <a:bodyPr/>
              <a:lstStyle/>
              <a:p>
                <a:r>
                  <a:rPr lang="ru-RU">
                    <a:noFill/>
                  </a:rPr>
                  <a:t> </a:t>
                </a:r>
              </a:p>
            </p:txBody>
          </p:sp>
        </mc:Fallback>
      </mc:AlternateContent>
      <p:cxnSp>
        <p:nvCxnSpPr>
          <p:cNvPr id="17" name="Прямая соединительная линия 16">
            <a:extLst>
              <a:ext uri="{FF2B5EF4-FFF2-40B4-BE49-F238E27FC236}">
                <a16:creationId xmlns:a16="http://schemas.microsoft.com/office/drawing/2014/main" id="{ED8323D0-D842-47A4-9722-CCBB28C7ED52}"/>
              </a:ext>
            </a:extLst>
          </p:cNvPr>
          <p:cNvCxnSpPr/>
          <p:nvPr/>
        </p:nvCxnSpPr>
        <p:spPr>
          <a:xfrm flipV="1">
            <a:off x="4372852" y="4604154"/>
            <a:ext cx="513197" cy="25348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Прямая соединительная линия 19">
            <a:extLst>
              <a:ext uri="{FF2B5EF4-FFF2-40B4-BE49-F238E27FC236}">
                <a16:creationId xmlns:a16="http://schemas.microsoft.com/office/drawing/2014/main" id="{818883F5-8B7E-4346-BDDC-8EE17ABFB09B}"/>
              </a:ext>
            </a:extLst>
          </p:cNvPr>
          <p:cNvCxnSpPr/>
          <p:nvPr/>
        </p:nvCxnSpPr>
        <p:spPr>
          <a:xfrm flipV="1">
            <a:off x="4609761" y="4338440"/>
            <a:ext cx="256599" cy="19011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Прямая соединительная линия 21">
            <a:extLst>
              <a:ext uri="{FF2B5EF4-FFF2-40B4-BE49-F238E27FC236}">
                <a16:creationId xmlns:a16="http://schemas.microsoft.com/office/drawing/2014/main" id="{B456D53A-F590-428F-B756-0A3B5F1047EC}"/>
              </a:ext>
            </a:extLst>
          </p:cNvPr>
          <p:cNvCxnSpPr>
            <a:cxnSpLocks/>
          </p:cNvCxnSpPr>
          <p:nvPr/>
        </p:nvCxnSpPr>
        <p:spPr>
          <a:xfrm flipV="1">
            <a:off x="4251960" y="4857637"/>
            <a:ext cx="614400" cy="24776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Прямая соединительная линия 25">
            <a:extLst>
              <a:ext uri="{FF2B5EF4-FFF2-40B4-BE49-F238E27FC236}">
                <a16:creationId xmlns:a16="http://schemas.microsoft.com/office/drawing/2014/main" id="{3BBF2591-B029-416B-A2AB-20C532A9619E}"/>
              </a:ext>
            </a:extLst>
          </p:cNvPr>
          <p:cNvCxnSpPr/>
          <p:nvPr/>
        </p:nvCxnSpPr>
        <p:spPr>
          <a:xfrm flipV="1">
            <a:off x="3866007" y="5288109"/>
            <a:ext cx="1000353" cy="5114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43104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27" presetClass="entr" presetSubtype="0" fill="hold" grpId="0" nodeType="afterEffect">
                                  <p:stCondLst>
                                    <p:cond delay="0"/>
                                  </p:stCondLst>
                                  <p:iterate type="lt">
                                    <p:tmPct val="50000"/>
                                  </p:iterate>
                                  <p:childTnLst>
                                    <p:set>
                                      <p:cBhvr>
                                        <p:cTn id="11" dur="1" fill="hold">
                                          <p:stCondLst>
                                            <p:cond delay="0"/>
                                          </p:stCondLst>
                                        </p:cTn>
                                        <p:tgtEl>
                                          <p:spTgt spid="16"/>
                                        </p:tgtEl>
                                        <p:attrNameLst>
                                          <p:attrName>style.visibility</p:attrName>
                                        </p:attrNameLst>
                                      </p:cBhvr>
                                      <p:to>
                                        <p:strVal val="visible"/>
                                      </p:to>
                                    </p:set>
                                    <p:anim calcmode="discrete" valueType="clr">
                                      <p:cBhvr override="childStyle">
                                        <p:cTn id="12" dur="80"/>
                                        <p:tgtEl>
                                          <p:spTgt spid="16"/>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16"/>
                                        </p:tgtEl>
                                        <p:attrNameLst>
                                          <p:attrName>fillcolor</p:attrName>
                                        </p:attrNameLst>
                                      </p:cBhvr>
                                      <p:tavLst>
                                        <p:tav tm="0">
                                          <p:val>
                                            <p:clrVal>
                                              <a:schemeClr val="accent2"/>
                                            </p:clrVal>
                                          </p:val>
                                        </p:tav>
                                        <p:tav tm="50000">
                                          <p:val>
                                            <p:clrVal>
                                              <a:schemeClr val="hlink"/>
                                            </p:clrVal>
                                          </p:val>
                                        </p:tav>
                                      </p:tavLst>
                                    </p:anim>
                                    <p:set>
                                      <p:cBhvr>
                                        <p:cTn id="14" dur="80"/>
                                        <p:tgtEl>
                                          <p:spTgt spid="16"/>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09096D7D-CA4B-4DA9-B98C-3D058FBE1F52}"/>
              </a:ext>
            </a:extLst>
          </p:cNvPr>
          <p:cNvSpPr/>
          <p:nvPr/>
        </p:nvSpPr>
        <p:spPr>
          <a:xfrm>
            <a:off x="229772" y="1001391"/>
            <a:ext cx="11732455" cy="2795958"/>
          </a:xfrm>
          <a:prstGeom prst="rect">
            <a:avLst/>
          </a:prstGeom>
        </p:spPr>
        <p:txBody>
          <a:bodyPr wrap="square">
            <a:spAutoFit/>
          </a:bodyPr>
          <a:lstStyle/>
          <a:p>
            <a:pPr indent="457200" algn="just">
              <a:lnSpc>
                <a:spcPct val="150000"/>
              </a:lnSpc>
            </a:pPr>
            <a:r>
              <a:rPr lang="ru-RU" sz="2400" b="1" dirty="0">
                <a:solidFill>
                  <a:srgbClr val="002060"/>
                </a:solidFill>
                <a:latin typeface="Times New Roman" panose="02020603050405020304" pitchFamily="18" charset="0"/>
                <a:cs typeface="Times New Roman" panose="02020603050405020304" pitchFamily="18" charset="0"/>
              </a:rPr>
              <a:t>Чтобы построить кривые плотности распределения вероятностей возможных результатов, необходим объемный массив статистической информации для проверки статистической гипотезы о параметрах и виде закона распределения. В основном подобные исходные данные заблаговременно получить сложно, поэтому в данном виде вероятностные показатели используются редко.</a:t>
            </a:r>
          </a:p>
        </p:txBody>
      </p:sp>
    </p:spTree>
    <p:extLst>
      <p:ext uri="{BB962C8B-B14F-4D97-AF65-F5344CB8AC3E}">
        <p14:creationId xmlns:p14="http://schemas.microsoft.com/office/powerpoint/2010/main" val="6058009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09096D7D-CA4B-4DA9-B98C-3D058FBE1F52}"/>
              </a:ext>
            </a:extLst>
          </p:cNvPr>
          <p:cNvSpPr/>
          <p:nvPr/>
        </p:nvSpPr>
        <p:spPr>
          <a:xfrm>
            <a:off x="229772" y="171398"/>
            <a:ext cx="11732455" cy="3349956"/>
          </a:xfrm>
          <a:prstGeom prst="rect">
            <a:avLst/>
          </a:prstGeom>
        </p:spPr>
        <p:txBody>
          <a:bodyPr wrap="square">
            <a:spAutoFit/>
          </a:bodyPr>
          <a:lstStyle/>
          <a:p>
            <a:pPr indent="457200" algn="just">
              <a:lnSpc>
                <a:spcPct val="150000"/>
              </a:lnSpc>
            </a:pPr>
            <a:r>
              <a:rPr lang="ru-RU" sz="2400" b="1" dirty="0">
                <a:solidFill>
                  <a:srgbClr val="002060"/>
                </a:solidFill>
                <a:latin typeface="Times New Roman" panose="02020603050405020304" pitchFamily="18" charset="0"/>
                <a:cs typeface="Times New Roman" panose="02020603050405020304" pitchFamily="18" charset="0"/>
              </a:rPr>
              <a:t>Точечная оценка риска не дает информации о точности выполнения процедуры оценивания. В связи с этим для оценки риска следует использовать также </a:t>
            </a:r>
            <a:r>
              <a:rPr lang="ru-RU" sz="2400" b="1" dirty="0">
                <a:solidFill>
                  <a:srgbClr val="FF0000"/>
                </a:solidFill>
                <a:latin typeface="Times New Roman" panose="02020603050405020304" pitchFamily="18" charset="0"/>
                <a:cs typeface="Times New Roman" panose="02020603050405020304" pitchFamily="18" charset="0"/>
              </a:rPr>
              <a:t>интервальный подход</a:t>
            </a:r>
            <a:r>
              <a:rPr lang="ru-RU" sz="2400" b="1" dirty="0">
                <a:solidFill>
                  <a:srgbClr val="002060"/>
                </a:solidFill>
                <a:latin typeface="Times New Roman" panose="02020603050405020304" pitchFamily="18" charset="0"/>
                <a:cs typeface="Times New Roman" panose="02020603050405020304" pitchFamily="18" charset="0"/>
              </a:rPr>
              <a:t>, который представляет собой определение вероятности получения определенного результата в заданных пределах.</a:t>
            </a:r>
          </a:p>
          <a:p>
            <a:pPr indent="457200" algn="just">
              <a:lnSpc>
                <a:spcPct val="150000"/>
              </a:lnSpc>
            </a:pPr>
            <a:r>
              <a:rPr lang="ru-RU" sz="2400" b="1" dirty="0">
                <a:solidFill>
                  <a:srgbClr val="002060"/>
                </a:solidFill>
                <a:latin typeface="Times New Roman" panose="02020603050405020304" pitchFamily="18" charset="0"/>
                <a:cs typeface="Times New Roman" panose="02020603050405020304" pitchFamily="18" charset="0"/>
              </a:rPr>
              <a:t>Например, вероятность того, что результат будет равен значению, принадлежащему интервалу [х1, х2], равна:</a:t>
            </a:r>
          </a:p>
        </p:txBody>
      </p:sp>
      <mc:AlternateContent xmlns:mc="http://schemas.openxmlformats.org/markup-compatibility/2006">
        <mc:Choice xmlns:a14="http://schemas.microsoft.com/office/drawing/2010/main" Requires="a14">
          <p:sp>
            <p:nvSpPr>
              <p:cNvPr id="2" name="Прямоугольник 1">
                <a:extLst>
                  <a:ext uri="{FF2B5EF4-FFF2-40B4-BE49-F238E27FC236}">
                    <a16:creationId xmlns:a16="http://schemas.microsoft.com/office/drawing/2014/main" id="{8B177188-807A-468D-8213-7EC7AE0295F9}"/>
                  </a:ext>
                </a:extLst>
              </p:cNvPr>
              <p:cNvSpPr/>
              <p:nvPr/>
            </p:nvSpPr>
            <p:spPr>
              <a:xfrm>
                <a:off x="3727702" y="3552132"/>
                <a:ext cx="5144037" cy="461665"/>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r>
                        <a:rPr lang="ru-RU" sz="2400" b="1">
                          <a:solidFill>
                            <a:srgbClr val="002060"/>
                          </a:solidFill>
                          <a:latin typeface="Times New Roman" panose="02020603050405020304" pitchFamily="18" charset="0"/>
                          <a:cs typeface="Times New Roman" panose="02020603050405020304" pitchFamily="18" charset="0"/>
                        </a:rPr>
                        <m:t>𝑅</m:t>
                      </m:r>
                      <m:r>
                        <a:rPr lang="ru-RU" sz="2400" b="1">
                          <a:solidFill>
                            <a:srgbClr val="002060"/>
                          </a:solidFill>
                          <a:latin typeface="Times New Roman" panose="02020603050405020304" pitchFamily="18" charset="0"/>
                          <a:cs typeface="Times New Roman" panose="02020603050405020304" pitchFamily="18" charset="0"/>
                        </a:rPr>
                        <m:t>=</m:t>
                      </m:r>
                      <m:r>
                        <a:rPr lang="ru-RU" sz="2400" b="1">
                          <a:solidFill>
                            <a:srgbClr val="002060"/>
                          </a:solidFill>
                          <a:latin typeface="Times New Roman" panose="02020603050405020304" pitchFamily="18" charset="0"/>
                          <a:cs typeface="Times New Roman" panose="02020603050405020304" pitchFamily="18" charset="0"/>
                        </a:rPr>
                        <m:t>𝑝</m:t>
                      </m:r>
                      <m:r>
                        <a:rPr lang="ru-RU" sz="2400" b="1">
                          <a:solidFill>
                            <a:srgbClr val="002060"/>
                          </a:solidFill>
                          <a:latin typeface="Times New Roman" panose="02020603050405020304" pitchFamily="18" charset="0"/>
                          <a:cs typeface="Times New Roman" panose="02020603050405020304" pitchFamily="18" charset="0"/>
                        </a:rPr>
                        <m:t>(</m:t>
                      </m:r>
                      <m:sSub>
                        <m:sSubPr>
                          <m:ctrlPr>
                            <a:rPr lang="ru-RU" sz="2400" b="1">
                              <a:solidFill>
                                <a:srgbClr val="002060"/>
                              </a:solidFill>
                              <a:latin typeface="Times New Roman" panose="02020603050405020304" pitchFamily="18" charset="0"/>
                              <a:cs typeface="Times New Roman" panose="02020603050405020304" pitchFamily="18" charset="0"/>
                            </a:rPr>
                          </m:ctrlPr>
                        </m:sSubPr>
                        <m:e>
                          <m:r>
                            <a:rPr lang="ru-RU" sz="2400" b="1">
                              <a:solidFill>
                                <a:srgbClr val="002060"/>
                              </a:solidFill>
                              <a:latin typeface="Times New Roman" panose="02020603050405020304" pitchFamily="18" charset="0"/>
                              <a:cs typeface="Times New Roman" panose="02020603050405020304" pitchFamily="18" charset="0"/>
                            </a:rPr>
                            <m:t>𝑥</m:t>
                          </m:r>
                        </m:e>
                        <m:sub>
                          <m:r>
                            <a:rPr lang="ru-RU" sz="2400" b="1">
                              <a:solidFill>
                                <a:srgbClr val="002060"/>
                              </a:solidFill>
                              <a:latin typeface="Times New Roman" panose="02020603050405020304" pitchFamily="18" charset="0"/>
                              <a:cs typeface="Times New Roman" panose="02020603050405020304" pitchFamily="18" charset="0"/>
                            </a:rPr>
                            <m:t>1</m:t>
                          </m:r>
                        </m:sub>
                      </m:sSub>
                      <m:r>
                        <a:rPr lang="ru-RU" sz="2400" b="1">
                          <a:solidFill>
                            <a:srgbClr val="002060"/>
                          </a:solidFill>
                          <a:latin typeface="Times New Roman" panose="02020603050405020304" pitchFamily="18" charset="0"/>
                          <a:cs typeface="Times New Roman" panose="02020603050405020304" pitchFamily="18" charset="0"/>
                        </a:rPr>
                        <m:t>≤</m:t>
                      </m:r>
                      <m:r>
                        <a:rPr lang="ru-RU" sz="2400" b="1">
                          <a:solidFill>
                            <a:srgbClr val="002060"/>
                          </a:solidFill>
                          <a:latin typeface="Times New Roman" panose="02020603050405020304" pitchFamily="18" charset="0"/>
                          <a:cs typeface="Times New Roman" panose="02020603050405020304" pitchFamily="18" charset="0"/>
                        </a:rPr>
                        <m:t>𝑥</m:t>
                      </m:r>
                      <m:r>
                        <a:rPr lang="ru-RU" sz="2400" b="1">
                          <a:solidFill>
                            <a:srgbClr val="002060"/>
                          </a:solidFill>
                          <a:latin typeface="Times New Roman" panose="02020603050405020304" pitchFamily="18" charset="0"/>
                          <a:cs typeface="Times New Roman" panose="02020603050405020304" pitchFamily="18" charset="0"/>
                        </a:rPr>
                        <m:t>≤</m:t>
                      </m:r>
                      <m:sSub>
                        <m:sSubPr>
                          <m:ctrlPr>
                            <a:rPr lang="ru-RU" sz="2400" b="1">
                              <a:solidFill>
                                <a:srgbClr val="002060"/>
                              </a:solidFill>
                              <a:latin typeface="Times New Roman" panose="02020603050405020304" pitchFamily="18" charset="0"/>
                              <a:cs typeface="Times New Roman" panose="02020603050405020304" pitchFamily="18" charset="0"/>
                            </a:rPr>
                          </m:ctrlPr>
                        </m:sSubPr>
                        <m:e>
                          <m:r>
                            <a:rPr lang="ru-RU" sz="2400" b="1">
                              <a:solidFill>
                                <a:srgbClr val="002060"/>
                              </a:solidFill>
                              <a:latin typeface="Times New Roman" panose="02020603050405020304" pitchFamily="18" charset="0"/>
                              <a:cs typeface="Times New Roman" panose="02020603050405020304" pitchFamily="18" charset="0"/>
                            </a:rPr>
                            <m:t>𝑥</m:t>
                          </m:r>
                        </m:e>
                        <m:sub>
                          <m:r>
                            <a:rPr lang="ru-RU" sz="2400" b="1">
                              <a:solidFill>
                                <a:srgbClr val="002060"/>
                              </a:solidFill>
                              <a:latin typeface="Times New Roman" panose="02020603050405020304" pitchFamily="18" charset="0"/>
                              <a:cs typeface="Times New Roman" panose="02020603050405020304" pitchFamily="18" charset="0"/>
                            </a:rPr>
                            <m:t>2</m:t>
                          </m:r>
                        </m:sub>
                      </m:sSub>
                      <m:r>
                        <a:rPr lang="ru-RU" sz="2400" b="1">
                          <a:solidFill>
                            <a:srgbClr val="002060"/>
                          </a:solidFill>
                          <a:latin typeface="Times New Roman" panose="02020603050405020304" pitchFamily="18" charset="0"/>
                          <a:cs typeface="Times New Roman" panose="02020603050405020304" pitchFamily="18" charset="0"/>
                        </a:rPr>
                        <m:t>)=</m:t>
                      </m:r>
                      <m:r>
                        <a:rPr lang="ru-RU" sz="2400" b="1">
                          <a:solidFill>
                            <a:srgbClr val="002060"/>
                          </a:solidFill>
                          <a:latin typeface="Times New Roman" panose="02020603050405020304" pitchFamily="18" charset="0"/>
                          <a:cs typeface="Times New Roman" panose="02020603050405020304" pitchFamily="18" charset="0"/>
                        </a:rPr>
                        <m:t>𝐹</m:t>
                      </m:r>
                      <m:d>
                        <m:dPr>
                          <m:ctrlPr>
                            <a:rPr lang="ru-RU" sz="2400" b="1">
                              <a:solidFill>
                                <a:srgbClr val="002060"/>
                              </a:solidFill>
                              <a:latin typeface="Times New Roman" panose="02020603050405020304" pitchFamily="18" charset="0"/>
                              <a:cs typeface="Times New Roman" panose="02020603050405020304" pitchFamily="18" charset="0"/>
                            </a:rPr>
                          </m:ctrlPr>
                        </m:dPr>
                        <m:e>
                          <m:sSub>
                            <m:sSubPr>
                              <m:ctrlPr>
                                <a:rPr lang="ru-RU" sz="2400" b="1">
                                  <a:solidFill>
                                    <a:srgbClr val="002060"/>
                                  </a:solidFill>
                                  <a:latin typeface="Times New Roman" panose="02020603050405020304" pitchFamily="18" charset="0"/>
                                  <a:cs typeface="Times New Roman" panose="02020603050405020304" pitchFamily="18" charset="0"/>
                                </a:rPr>
                              </m:ctrlPr>
                            </m:sSubPr>
                            <m:e>
                              <m:r>
                                <a:rPr lang="ru-RU" sz="2400" b="1">
                                  <a:solidFill>
                                    <a:srgbClr val="002060"/>
                                  </a:solidFill>
                                  <a:latin typeface="Times New Roman" panose="02020603050405020304" pitchFamily="18" charset="0"/>
                                  <a:cs typeface="Times New Roman" panose="02020603050405020304" pitchFamily="18" charset="0"/>
                                </a:rPr>
                                <m:t>𝑥</m:t>
                              </m:r>
                            </m:e>
                            <m:sub>
                              <m:r>
                                <a:rPr lang="ru-RU" sz="2400" b="1">
                                  <a:solidFill>
                                    <a:srgbClr val="002060"/>
                                  </a:solidFill>
                                  <a:latin typeface="Times New Roman" panose="02020603050405020304" pitchFamily="18" charset="0"/>
                                  <a:cs typeface="Times New Roman" panose="02020603050405020304" pitchFamily="18" charset="0"/>
                                </a:rPr>
                                <m:t>2</m:t>
                              </m:r>
                            </m:sub>
                          </m:sSub>
                        </m:e>
                      </m:d>
                      <m:r>
                        <a:rPr lang="ru-RU" sz="2400" b="1">
                          <a:solidFill>
                            <a:srgbClr val="002060"/>
                          </a:solidFill>
                          <a:latin typeface="Times New Roman" panose="02020603050405020304" pitchFamily="18" charset="0"/>
                          <a:cs typeface="Times New Roman" panose="02020603050405020304" pitchFamily="18" charset="0"/>
                        </a:rPr>
                        <m:t>−</m:t>
                      </m:r>
                      <m:r>
                        <a:rPr lang="ru-RU" sz="2400" b="1">
                          <a:solidFill>
                            <a:srgbClr val="002060"/>
                          </a:solidFill>
                          <a:latin typeface="Times New Roman" panose="02020603050405020304" pitchFamily="18" charset="0"/>
                          <a:cs typeface="Times New Roman" panose="02020603050405020304" pitchFamily="18" charset="0"/>
                        </a:rPr>
                        <m:t>𝐹</m:t>
                      </m:r>
                      <m:d>
                        <m:dPr>
                          <m:ctrlPr>
                            <a:rPr lang="ru-RU" sz="2400" b="1">
                              <a:solidFill>
                                <a:srgbClr val="002060"/>
                              </a:solidFill>
                              <a:latin typeface="Times New Roman" panose="02020603050405020304" pitchFamily="18" charset="0"/>
                              <a:cs typeface="Times New Roman" panose="02020603050405020304" pitchFamily="18" charset="0"/>
                            </a:rPr>
                          </m:ctrlPr>
                        </m:dPr>
                        <m:e>
                          <m:sSub>
                            <m:sSubPr>
                              <m:ctrlPr>
                                <a:rPr lang="ru-RU" sz="2400" b="1">
                                  <a:solidFill>
                                    <a:srgbClr val="002060"/>
                                  </a:solidFill>
                                  <a:latin typeface="Times New Roman" panose="02020603050405020304" pitchFamily="18" charset="0"/>
                                  <a:cs typeface="Times New Roman" panose="02020603050405020304" pitchFamily="18" charset="0"/>
                                </a:rPr>
                              </m:ctrlPr>
                            </m:sSubPr>
                            <m:e>
                              <m:r>
                                <a:rPr lang="ru-RU" sz="2400" b="1">
                                  <a:solidFill>
                                    <a:srgbClr val="002060"/>
                                  </a:solidFill>
                                  <a:latin typeface="Times New Roman" panose="02020603050405020304" pitchFamily="18" charset="0"/>
                                  <a:cs typeface="Times New Roman" panose="02020603050405020304" pitchFamily="18" charset="0"/>
                                </a:rPr>
                                <m:t>𝑥</m:t>
                              </m:r>
                            </m:e>
                            <m:sub>
                              <m:r>
                                <a:rPr lang="ru-RU" sz="2400" b="1">
                                  <a:solidFill>
                                    <a:srgbClr val="002060"/>
                                  </a:solidFill>
                                  <a:latin typeface="Times New Roman" panose="02020603050405020304" pitchFamily="18" charset="0"/>
                                  <a:cs typeface="Times New Roman" panose="02020603050405020304" pitchFamily="18" charset="0"/>
                                </a:rPr>
                                <m:t>1</m:t>
                              </m:r>
                            </m:sub>
                          </m:sSub>
                        </m:e>
                      </m:d>
                    </m:oMath>
                  </m:oMathPara>
                </a14:m>
                <a:endParaRPr lang="ru-RU" sz="2400" b="1" dirty="0">
                  <a:solidFill>
                    <a:srgbClr val="002060"/>
                  </a:solidFill>
                  <a:latin typeface="Times New Roman" panose="02020603050405020304" pitchFamily="18" charset="0"/>
                  <a:cs typeface="Times New Roman" panose="02020603050405020304" pitchFamily="18" charset="0"/>
                </a:endParaRPr>
              </a:p>
            </p:txBody>
          </p:sp>
        </mc:Choice>
        <mc:Fallback>
          <p:sp>
            <p:nvSpPr>
              <p:cNvPr id="2" name="Прямоугольник 1">
                <a:extLst>
                  <a:ext uri="{FF2B5EF4-FFF2-40B4-BE49-F238E27FC236}">
                    <a16:creationId xmlns:a16="http://schemas.microsoft.com/office/drawing/2014/main" id="{8B177188-807A-468D-8213-7EC7AE0295F9}"/>
                  </a:ext>
                </a:extLst>
              </p:cNvPr>
              <p:cNvSpPr>
                <a:spLocks noRot="1" noChangeAspect="1" noMove="1" noResize="1" noEditPoints="1" noAdjustHandles="1" noChangeArrowheads="1" noChangeShapeType="1" noTextEdit="1"/>
              </p:cNvSpPr>
              <p:nvPr/>
            </p:nvSpPr>
            <p:spPr>
              <a:xfrm>
                <a:off x="3727702" y="3552132"/>
                <a:ext cx="5144037" cy="461665"/>
              </a:xfrm>
              <a:prstGeom prst="rect">
                <a:avLst/>
              </a:prstGeom>
              <a:blipFill>
                <a:blip r:embed="rId2"/>
                <a:stretch>
                  <a:fillRect b="-20000"/>
                </a:stretch>
              </a:blipFill>
            </p:spPr>
            <p:txBody>
              <a:bodyPr/>
              <a:lstStyle/>
              <a:p>
                <a:r>
                  <a:rPr lang="ru-RU">
                    <a:noFill/>
                  </a:rPr>
                  <a:t> </a:t>
                </a:r>
              </a:p>
            </p:txBody>
          </p:sp>
        </mc:Fallback>
      </mc:AlternateContent>
      <p:sp>
        <p:nvSpPr>
          <p:cNvPr id="3" name="Прямоугольник 2">
            <a:extLst>
              <a:ext uri="{FF2B5EF4-FFF2-40B4-BE49-F238E27FC236}">
                <a16:creationId xmlns:a16="http://schemas.microsoft.com/office/drawing/2014/main" id="{DE2DD46F-29DD-457E-B6CD-96AA71D5DB34}"/>
              </a:ext>
            </a:extLst>
          </p:cNvPr>
          <p:cNvSpPr/>
          <p:nvPr/>
        </p:nvSpPr>
        <p:spPr>
          <a:xfrm>
            <a:off x="2494760" y="4027967"/>
            <a:ext cx="580608" cy="369332"/>
          </a:xfrm>
          <a:prstGeom prst="rect">
            <a:avLst/>
          </a:prstGeom>
        </p:spPr>
        <p:txBody>
          <a:bodyPr wrap="none">
            <a:spAutoFit/>
          </a:bodyPr>
          <a:lstStyle/>
          <a:p>
            <a:r>
              <a:rPr lang="ru-RU" b="1" dirty="0">
                <a:solidFill>
                  <a:srgbClr val="002060"/>
                </a:solidFill>
                <a:latin typeface="Times New Roman" panose="02020603050405020304" pitchFamily="18" charset="0"/>
                <a:cs typeface="Times New Roman" panose="02020603050405020304" pitchFamily="18" charset="0"/>
              </a:rPr>
              <a:t>или</a:t>
            </a:r>
            <a:endParaRPr lang="ru-RU" dirty="0"/>
          </a:p>
        </p:txBody>
      </p:sp>
      <mc:AlternateContent xmlns:mc="http://schemas.openxmlformats.org/markup-compatibility/2006">
        <mc:Choice xmlns:a14="http://schemas.microsoft.com/office/drawing/2010/main" Requires="a14">
          <p:sp>
            <p:nvSpPr>
              <p:cNvPr id="5" name="Прямоугольник 4">
                <a:extLst>
                  <a:ext uri="{FF2B5EF4-FFF2-40B4-BE49-F238E27FC236}">
                    <a16:creationId xmlns:a16="http://schemas.microsoft.com/office/drawing/2014/main" id="{37A48BEB-5C38-42A3-884E-6D365F85C7A6}"/>
                  </a:ext>
                </a:extLst>
              </p:cNvPr>
              <p:cNvSpPr/>
              <p:nvPr/>
            </p:nvSpPr>
            <p:spPr>
              <a:xfrm>
                <a:off x="4669134" y="4476266"/>
                <a:ext cx="3699411" cy="1540678"/>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r>
                        <a:rPr lang="ru-RU" sz="2400" b="1">
                          <a:solidFill>
                            <a:srgbClr val="002060"/>
                          </a:solidFill>
                          <a:latin typeface="Times New Roman" panose="02020603050405020304" pitchFamily="18" charset="0"/>
                          <a:cs typeface="Times New Roman" panose="02020603050405020304" pitchFamily="18" charset="0"/>
                        </a:rPr>
                        <m:t>𝑅</m:t>
                      </m:r>
                      <m:r>
                        <a:rPr lang="ru-RU" sz="2400" b="1">
                          <a:solidFill>
                            <a:srgbClr val="002060"/>
                          </a:solidFill>
                          <a:latin typeface="Times New Roman" panose="02020603050405020304" pitchFamily="18" charset="0"/>
                          <a:cs typeface="Times New Roman" panose="02020603050405020304" pitchFamily="18" charset="0"/>
                        </a:rPr>
                        <m:t>=</m:t>
                      </m:r>
                      <m:f>
                        <m:fPr>
                          <m:ctrlPr>
                            <a:rPr lang="ru-RU" sz="2400" b="1">
                              <a:solidFill>
                                <a:srgbClr val="002060"/>
                              </a:solidFill>
                              <a:latin typeface="Times New Roman" panose="02020603050405020304" pitchFamily="18" charset="0"/>
                              <a:cs typeface="Times New Roman" panose="02020603050405020304" pitchFamily="18" charset="0"/>
                            </a:rPr>
                          </m:ctrlPr>
                        </m:fPr>
                        <m:num>
                          <m:r>
                            <a:rPr lang="ru-RU" sz="2400" b="1">
                              <a:solidFill>
                                <a:srgbClr val="002060"/>
                              </a:solidFill>
                              <a:latin typeface="Times New Roman" panose="02020603050405020304" pitchFamily="18" charset="0"/>
                              <a:cs typeface="Times New Roman" panose="02020603050405020304" pitchFamily="18" charset="0"/>
                            </a:rPr>
                            <m:t>1</m:t>
                          </m:r>
                        </m:num>
                        <m:den>
                          <m:sSub>
                            <m:sSubPr>
                              <m:ctrlPr>
                                <a:rPr lang="ru-RU" sz="2400" b="1">
                                  <a:solidFill>
                                    <a:srgbClr val="002060"/>
                                  </a:solidFill>
                                  <a:latin typeface="Times New Roman" panose="02020603050405020304" pitchFamily="18" charset="0"/>
                                  <a:cs typeface="Times New Roman" panose="02020603050405020304" pitchFamily="18" charset="0"/>
                                </a:rPr>
                              </m:ctrlPr>
                            </m:sSubPr>
                            <m:e>
                              <m:r>
                                <a:rPr lang="ru-RU" sz="2400" b="1">
                                  <a:solidFill>
                                    <a:srgbClr val="002060"/>
                                  </a:solidFill>
                                  <a:latin typeface="Times New Roman" panose="02020603050405020304" pitchFamily="18" charset="0"/>
                                  <a:cs typeface="Times New Roman" panose="02020603050405020304" pitchFamily="18" charset="0"/>
                                </a:rPr>
                                <m:t>𝜎</m:t>
                              </m:r>
                            </m:e>
                            <m:sub>
                              <m:r>
                                <a:rPr lang="ru-RU" sz="2400" b="1">
                                  <a:solidFill>
                                    <a:srgbClr val="002060"/>
                                  </a:solidFill>
                                  <a:latin typeface="Times New Roman" panose="02020603050405020304" pitchFamily="18" charset="0"/>
                                  <a:cs typeface="Times New Roman" panose="02020603050405020304" pitchFamily="18" charset="0"/>
                                </a:rPr>
                                <m:t>𝑥</m:t>
                              </m:r>
                            </m:sub>
                          </m:sSub>
                          <m:rad>
                            <m:radPr>
                              <m:degHide m:val="on"/>
                              <m:ctrlPr>
                                <a:rPr lang="ru-RU" sz="2400" b="1">
                                  <a:solidFill>
                                    <a:srgbClr val="002060"/>
                                  </a:solidFill>
                                  <a:latin typeface="Times New Roman" panose="02020603050405020304" pitchFamily="18" charset="0"/>
                                  <a:cs typeface="Times New Roman" panose="02020603050405020304" pitchFamily="18" charset="0"/>
                                </a:rPr>
                              </m:ctrlPr>
                            </m:radPr>
                            <m:deg/>
                            <m:e>
                              <m:r>
                                <a:rPr lang="ru-RU" sz="2400" b="1">
                                  <a:solidFill>
                                    <a:srgbClr val="002060"/>
                                  </a:solidFill>
                                  <a:latin typeface="Times New Roman" panose="02020603050405020304" pitchFamily="18" charset="0"/>
                                  <a:cs typeface="Times New Roman" panose="02020603050405020304" pitchFamily="18" charset="0"/>
                                </a:rPr>
                                <m:t>2</m:t>
                              </m:r>
                              <m:r>
                                <a:rPr lang="ru-RU" sz="2400" b="1">
                                  <a:solidFill>
                                    <a:srgbClr val="002060"/>
                                  </a:solidFill>
                                  <a:latin typeface="Times New Roman" panose="02020603050405020304" pitchFamily="18" charset="0"/>
                                  <a:cs typeface="Times New Roman" panose="02020603050405020304" pitchFamily="18" charset="0"/>
                                </a:rPr>
                                <m:t>𝜋</m:t>
                              </m:r>
                            </m:e>
                          </m:rad>
                        </m:den>
                      </m:f>
                      <m:nary>
                        <m:naryPr>
                          <m:limLoc m:val="undOvr"/>
                          <m:grow m:val="on"/>
                          <m:ctrlPr>
                            <a:rPr lang="ru-RU" sz="2400" b="1">
                              <a:solidFill>
                                <a:srgbClr val="002060"/>
                              </a:solidFill>
                              <a:latin typeface="Times New Roman" panose="02020603050405020304" pitchFamily="18" charset="0"/>
                              <a:cs typeface="Times New Roman" panose="02020603050405020304" pitchFamily="18" charset="0"/>
                            </a:rPr>
                          </m:ctrlPr>
                        </m:naryPr>
                        <m:sub>
                          <m:sSub>
                            <m:sSubPr>
                              <m:ctrlPr>
                                <a:rPr lang="ru-RU" sz="2400" b="1">
                                  <a:solidFill>
                                    <a:srgbClr val="002060"/>
                                  </a:solidFill>
                                  <a:latin typeface="Times New Roman" panose="02020603050405020304" pitchFamily="18" charset="0"/>
                                  <a:cs typeface="Times New Roman" panose="02020603050405020304" pitchFamily="18" charset="0"/>
                                </a:rPr>
                              </m:ctrlPr>
                            </m:sSubPr>
                            <m:e>
                              <m:r>
                                <a:rPr lang="ru-RU" sz="2400" b="1">
                                  <a:solidFill>
                                    <a:srgbClr val="002060"/>
                                  </a:solidFill>
                                  <a:latin typeface="Times New Roman" panose="02020603050405020304" pitchFamily="18" charset="0"/>
                                  <a:cs typeface="Times New Roman" panose="02020603050405020304" pitchFamily="18" charset="0"/>
                                </a:rPr>
                                <m:t>𝑥</m:t>
                              </m:r>
                            </m:e>
                            <m:sub>
                              <m:r>
                                <a:rPr lang="ru-RU" sz="2400" b="1">
                                  <a:solidFill>
                                    <a:srgbClr val="002060"/>
                                  </a:solidFill>
                                  <a:latin typeface="Times New Roman" panose="02020603050405020304" pitchFamily="18" charset="0"/>
                                  <a:cs typeface="Times New Roman" panose="02020603050405020304" pitchFamily="18" charset="0"/>
                                </a:rPr>
                                <m:t>1</m:t>
                              </m:r>
                            </m:sub>
                          </m:sSub>
                        </m:sub>
                        <m:sup>
                          <m:sSub>
                            <m:sSubPr>
                              <m:ctrlPr>
                                <a:rPr lang="ru-RU" sz="2400" b="1">
                                  <a:solidFill>
                                    <a:srgbClr val="002060"/>
                                  </a:solidFill>
                                  <a:latin typeface="Times New Roman" panose="02020603050405020304" pitchFamily="18" charset="0"/>
                                  <a:cs typeface="Times New Roman" panose="02020603050405020304" pitchFamily="18" charset="0"/>
                                </a:rPr>
                              </m:ctrlPr>
                            </m:sSubPr>
                            <m:e>
                              <m:r>
                                <a:rPr lang="ru-RU" sz="2400" b="1">
                                  <a:solidFill>
                                    <a:srgbClr val="002060"/>
                                  </a:solidFill>
                                  <a:latin typeface="Times New Roman" panose="02020603050405020304" pitchFamily="18" charset="0"/>
                                  <a:cs typeface="Times New Roman" panose="02020603050405020304" pitchFamily="18" charset="0"/>
                                </a:rPr>
                                <m:t>𝑥</m:t>
                              </m:r>
                            </m:e>
                            <m:sub>
                              <m:r>
                                <a:rPr lang="ru-RU" sz="2400" b="1">
                                  <a:solidFill>
                                    <a:srgbClr val="002060"/>
                                  </a:solidFill>
                                  <a:latin typeface="Times New Roman" panose="02020603050405020304" pitchFamily="18" charset="0"/>
                                  <a:cs typeface="Times New Roman" panose="02020603050405020304" pitchFamily="18" charset="0"/>
                                </a:rPr>
                                <m:t>2</m:t>
                              </m:r>
                            </m:sub>
                          </m:sSub>
                        </m:sup>
                        <m:e>
                          <m:sSup>
                            <m:sSupPr>
                              <m:ctrlPr>
                                <a:rPr lang="ru-RU" sz="2400" b="1">
                                  <a:solidFill>
                                    <a:srgbClr val="002060"/>
                                  </a:solidFill>
                                  <a:latin typeface="Times New Roman" panose="02020603050405020304" pitchFamily="18" charset="0"/>
                                  <a:cs typeface="Times New Roman" panose="02020603050405020304" pitchFamily="18" charset="0"/>
                                </a:rPr>
                              </m:ctrlPr>
                            </m:sSupPr>
                            <m:e>
                              <m:r>
                                <a:rPr lang="ru-RU" sz="2400" b="1">
                                  <a:solidFill>
                                    <a:srgbClr val="002060"/>
                                  </a:solidFill>
                                  <a:latin typeface="Times New Roman" panose="02020603050405020304" pitchFamily="18" charset="0"/>
                                  <a:cs typeface="Times New Roman" panose="02020603050405020304" pitchFamily="18" charset="0"/>
                                </a:rPr>
                                <m:t>𝑒</m:t>
                              </m:r>
                            </m:e>
                            <m:sup>
                              <m:f>
                                <m:fPr>
                                  <m:ctrlPr>
                                    <a:rPr lang="ru-RU" sz="2400" b="1">
                                      <a:solidFill>
                                        <a:srgbClr val="002060"/>
                                      </a:solidFill>
                                      <a:latin typeface="Times New Roman" panose="02020603050405020304" pitchFamily="18" charset="0"/>
                                      <a:cs typeface="Times New Roman" panose="02020603050405020304" pitchFamily="18" charset="0"/>
                                    </a:rPr>
                                  </m:ctrlPr>
                                </m:fPr>
                                <m:num>
                                  <m:r>
                                    <a:rPr lang="ru-RU" sz="2400" b="1">
                                      <a:solidFill>
                                        <a:srgbClr val="002060"/>
                                      </a:solidFill>
                                      <a:latin typeface="Times New Roman" panose="02020603050405020304" pitchFamily="18" charset="0"/>
                                      <a:cs typeface="Times New Roman" panose="02020603050405020304" pitchFamily="18" charset="0"/>
                                    </a:rPr>
                                    <m:t>−</m:t>
                                  </m:r>
                                  <m:sSup>
                                    <m:sSupPr>
                                      <m:ctrlPr>
                                        <a:rPr lang="ru-RU" sz="2400" b="1">
                                          <a:solidFill>
                                            <a:srgbClr val="002060"/>
                                          </a:solidFill>
                                          <a:latin typeface="Times New Roman" panose="02020603050405020304" pitchFamily="18" charset="0"/>
                                          <a:cs typeface="Times New Roman" panose="02020603050405020304" pitchFamily="18" charset="0"/>
                                        </a:rPr>
                                      </m:ctrlPr>
                                    </m:sSupPr>
                                    <m:e>
                                      <m:d>
                                        <m:dPr>
                                          <m:ctrlPr>
                                            <a:rPr lang="ru-RU" sz="2400" b="1">
                                              <a:solidFill>
                                                <a:srgbClr val="002060"/>
                                              </a:solidFill>
                                              <a:latin typeface="Times New Roman" panose="02020603050405020304" pitchFamily="18" charset="0"/>
                                              <a:cs typeface="Times New Roman" panose="02020603050405020304" pitchFamily="18" charset="0"/>
                                            </a:rPr>
                                          </m:ctrlPr>
                                        </m:dPr>
                                        <m:e>
                                          <m:r>
                                            <a:rPr lang="ru-RU" sz="2400" b="1">
                                              <a:solidFill>
                                                <a:srgbClr val="002060"/>
                                              </a:solidFill>
                                              <a:latin typeface="Times New Roman" panose="02020603050405020304" pitchFamily="18" charset="0"/>
                                              <a:cs typeface="Times New Roman" panose="02020603050405020304" pitchFamily="18" charset="0"/>
                                            </a:rPr>
                                            <m:t>𝑥</m:t>
                                          </m:r>
                                          <m:r>
                                            <a:rPr lang="ru-RU" sz="2400" b="1">
                                              <a:solidFill>
                                                <a:srgbClr val="002060"/>
                                              </a:solidFill>
                                              <a:latin typeface="Times New Roman" panose="02020603050405020304" pitchFamily="18" charset="0"/>
                                              <a:cs typeface="Times New Roman" panose="02020603050405020304" pitchFamily="18" charset="0"/>
                                            </a:rPr>
                                            <m:t>−</m:t>
                                          </m:r>
                                          <m:acc>
                                            <m:accPr>
                                              <m:chr m:val="̅"/>
                                              <m:ctrlPr>
                                                <a:rPr lang="ru-RU" sz="2400" b="1">
                                                  <a:solidFill>
                                                    <a:srgbClr val="002060"/>
                                                  </a:solidFill>
                                                  <a:latin typeface="Times New Roman" panose="02020603050405020304" pitchFamily="18" charset="0"/>
                                                  <a:cs typeface="Times New Roman" panose="02020603050405020304" pitchFamily="18" charset="0"/>
                                                </a:rPr>
                                              </m:ctrlPr>
                                            </m:accPr>
                                            <m:e>
                                              <m:r>
                                                <a:rPr lang="ru-RU" sz="2400" b="1">
                                                  <a:solidFill>
                                                    <a:srgbClr val="002060"/>
                                                  </a:solidFill>
                                                  <a:latin typeface="Times New Roman" panose="02020603050405020304" pitchFamily="18" charset="0"/>
                                                  <a:cs typeface="Times New Roman" panose="02020603050405020304" pitchFamily="18" charset="0"/>
                                                </a:rPr>
                                                <m:t>𝑥</m:t>
                                              </m:r>
                                            </m:e>
                                          </m:acc>
                                        </m:e>
                                      </m:d>
                                    </m:e>
                                    <m:sup>
                                      <m:r>
                                        <a:rPr lang="ru-RU" sz="2400" b="1">
                                          <a:solidFill>
                                            <a:srgbClr val="002060"/>
                                          </a:solidFill>
                                          <a:latin typeface="Times New Roman" panose="02020603050405020304" pitchFamily="18" charset="0"/>
                                          <a:cs typeface="Times New Roman" panose="02020603050405020304" pitchFamily="18" charset="0"/>
                                        </a:rPr>
                                        <m:t>2</m:t>
                                      </m:r>
                                    </m:sup>
                                  </m:sSup>
                                </m:num>
                                <m:den>
                                  <m:r>
                                    <a:rPr lang="ru-RU" sz="2400" b="1">
                                      <a:solidFill>
                                        <a:srgbClr val="002060"/>
                                      </a:solidFill>
                                      <a:latin typeface="Times New Roman" panose="02020603050405020304" pitchFamily="18" charset="0"/>
                                      <a:cs typeface="Times New Roman" panose="02020603050405020304" pitchFamily="18" charset="0"/>
                                    </a:rPr>
                                    <m:t>2</m:t>
                                  </m:r>
                                  <m:sSubSup>
                                    <m:sSubSupPr>
                                      <m:ctrlPr>
                                        <a:rPr lang="ru-RU" sz="2400" b="1">
                                          <a:solidFill>
                                            <a:srgbClr val="002060"/>
                                          </a:solidFill>
                                          <a:latin typeface="Times New Roman" panose="02020603050405020304" pitchFamily="18" charset="0"/>
                                          <a:cs typeface="Times New Roman" panose="02020603050405020304" pitchFamily="18" charset="0"/>
                                        </a:rPr>
                                      </m:ctrlPr>
                                    </m:sSubSupPr>
                                    <m:e>
                                      <m:r>
                                        <a:rPr lang="ru-RU" sz="2400" b="1">
                                          <a:solidFill>
                                            <a:srgbClr val="002060"/>
                                          </a:solidFill>
                                          <a:latin typeface="Times New Roman" panose="02020603050405020304" pitchFamily="18" charset="0"/>
                                          <a:cs typeface="Times New Roman" panose="02020603050405020304" pitchFamily="18" charset="0"/>
                                        </a:rPr>
                                        <m:t>𝜎</m:t>
                                      </m:r>
                                    </m:e>
                                    <m:sub>
                                      <m:r>
                                        <a:rPr lang="ru-RU" sz="2400" b="1">
                                          <a:solidFill>
                                            <a:srgbClr val="002060"/>
                                          </a:solidFill>
                                          <a:latin typeface="Times New Roman" panose="02020603050405020304" pitchFamily="18" charset="0"/>
                                          <a:cs typeface="Times New Roman" panose="02020603050405020304" pitchFamily="18" charset="0"/>
                                        </a:rPr>
                                        <m:t>𝑥</m:t>
                                      </m:r>
                                    </m:sub>
                                    <m:sup>
                                      <m:r>
                                        <a:rPr lang="ru-RU" sz="2400" b="1">
                                          <a:solidFill>
                                            <a:srgbClr val="002060"/>
                                          </a:solidFill>
                                          <a:latin typeface="Times New Roman" panose="02020603050405020304" pitchFamily="18" charset="0"/>
                                          <a:cs typeface="Times New Roman" panose="02020603050405020304" pitchFamily="18" charset="0"/>
                                        </a:rPr>
                                        <m:t>2</m:t>
                                      </m:r>
                                    </m:sup>
                                  </m:sSubSup>
                                </m:den>
                              </m:f>
                            </m:sup>
                          </m:sSup>
                        </m:e>
                      </m:nary>
                      <m:r>
                        <a:rPr lang="ru-RU" sz="2400" b="1">
                          <a:solidFill>
                            <a:srgbClr val="002060"/>
                          </a:solidFill>
                          <a:latin typeface="Times New Roman" panose="02020603050405020304" pitchFamily="18" charset="0"/>
                          <a:cs typeface="Times New Roman" panose="02020603050405020304" pitchFamily="18" charset="0"/>
                        </a:rPr>
                        <m:t>𝑑𝑥</m:t>
                      </m:r>
                    </m:oMath>
                  </m:oMathPara>
                </a14:m>
                <a:endParaRPr lang="ru-RU" sz="2400" b="1" dirty="0">
                  <a:solidFill>
                    <a:srgbClr val="002060"/>
                  </a:solidFill>
                  <a:latin typeface="Times New Roman" panose="02020603050405020304" pitchFamily="18" charset="0"/>
                  <a:cs typeface="Times New Roman" panose="02020603050405020304" pitchFamily="18" charset="0"/>
                </a:endParaRPr>
              </a:p>
            </p:txBody>
          </p:sp>
        </mc:Choice>
        <mc:Fallback>
          <p:sp>
            <p:nvSpPr>
              <p:cNvPr id="5" name="Прямоугольник 4">
                <a:extLst>
                  <a:ext uri="{FF2B5EF4-FFF2-40B4-BE49-F238E27FC236}">
                    <a16:creationId xmlns:a16="http://schemas.microsoft.com/office/drawing/2014/main" id="{37A48BEB-5C38-42A3-884E-6D365F85C7A6}"/>
                  </a:ext>
                </a:extLst>
              </p:cNvPr>
              <p:cNvSpPr>
                <a:spLocks noRot="1" noChangeAspect="1" noMove="1" noResize="1" noEditPoints="1" noAdjustHandles="1" noChangeArrowheads="1" noChangeShapeType="1" noTextEdit="1"/>
              </p:cNvSpPr>
              <p:nvPr/>
            </p:nvSpPr>
            <p:spPr>
              <a:xfrm>
                <a:off x="4669134" y="4476266"/>
                <a:ext cx="3699411" cy="1540678"/>
              </a:xfrm>
              <a:prstGeom prst="rect">
                <a:avLst/>
              </a:prstGeom>
              <a:blipFill>
                <a:blip r:embed="rId3"/>
                <a:stretch>
                  <a:fillRect/>
                </a:stretch>
              </a:blipFill>
            </p:spPr>
            <p:txBody>
              <a:bodyPr/>
              <a:lstStyle/>
              <a:p>
                <a:r>
                  <a:rPr lang="ru-RU">
                    <a:noFill/>
                  </a:rPr>
                  <a:t> </a:t>
                </a:r>
              </a:p>
            </p:txBody>
          </p:sp>
        </mc:Fallback>
      </mc:AlternateContent>
    </p:spTree>
    <p:extLst>
      <p:ext uri="{BB962C8B-B14F-4D97-AF65-F5344CB8AC3E}">
        <p14:creationId xmlns:p14="http://schemas.microsoft.com/office/powerpoint/2010/main" val="31844245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F47C34AB-5816-4ECF-9CAF-726055893E39}"/>
              </a:ext>
            </a:extLst>
          </p:cNvPr>
          <p:cNvGrpSpPr>
            <a:grpSpLocks/>
          </p:cNvGrpSpPr>
          <p:nvPr/>
        </p:nvGrpSpPr>
        <p:grpSpPr bwMode="auto">
          <a:xfrm>
            <a:off x="3308350" y="1929448"/>
            <a:ext cx="5575300" cy="4062412"/>
            <a:chOff x="3825" y="6485"/>
            <a:chExt cx="4389" cy="3654"/>
          </a:xfrm>
        </p:grpSpPr>
        <mc:AlternateContent xmlns:mc="http://schemas.openxmlformats.org/markup-compatibility/2006">
          <mc:Choice xmlns:a14="http://schemas.microsoft.com/office/drawing/2010/main" Requires="a14">
            <p:sp>
              <p:nvSpPr>
                <p:cNvPr id="6" name="Text Box 4">
                  <a:extLst>
                    <a:ext uri="{FF2B5EF4-FFF2-40B4-BE49-F238E27FC236}">
                      <a16:creationId xmlns:a16="http://schemas.microsoft.com/office/drawing/2014/main" id="{D082AD3A-68E0-4B3F-84CB-518F737D501A}"/>
                    </a:ext>
                  </a:extLst>
                </p:cNvPr>
                <p:cNvSpPr txBox="1">
                  <a:spLocks noChangeArrowheads="1"/>
                </p:cNvSpPr>
                <p:nvPr/>
              </p:nvSpPr>
              <p:spPr bwMode="auto">
                <a:xfrm>
                  <a:off x="5751" y="9797"/>
                  <a:ext cx="399" cy="342"/>
                </a:xfrm>
                <a:prstGeom prst="rect">
                  <a:avLst/>
                </a:prstGeom>
                <a:solidFill>
                  <a:srgbClr val="FFFFFF">
                    <a:alpha val="0"/>
                  </a:srgbClr>
                </a:solidFill>
                <a:ln w="9525">
                  <a:solidFill>
                    <a:srgbClr val="000000"/>
                  </a:solidFill>
                  <a:miter lim="800000"/>
                  <a:headEnd/>
                  <a:tailEnd/>
                </a:ln>
              </p:spPr>
              <p:txBody>
                <a:bodyPr lIns="0" tIns="0" rIns="0" bIns="0"/>
                <a:lstStyle/>
                <a:p>
                  <a:pPr algn="ctr"/>
                  <a14:m>
                    <m:oMathPara xmlns:m="http://schemas.openxmlformats.org/officeDocument/2006/math">
                      <m:oMathParaPr>
                        <m:jc m:val="centerGroup"/>
                      </m:oMathParaPr>
                      <m:oMath xmlns:m="http://schemas.openxmlformats.org/officeDocument/2006/math">
                        <m:acc>
                          <m:accPr>
                            <m:chr m:val="̅"/>
                            <m:ctrlPr>
                              <a:rPr lang="ru-RU" sz="2400" b="1" i="1" dirty="0">
                                <a:solidFill>
                                  <a:srgbClr val="002060"/>
                                </a:solidFill>
                                <a:latin typeface="Cambria Math" panose="02040503050406030204" pitchFamily="18" charset="0"/>
                                <a:cs typeface="Times New Roman" panose="02020603050405020304" pitchFamily="18" charset="0"/>
                              </a:rPr>
                            </m:ctrlPr>
                          </m:accPr>
                          <m:e>
                            <m:r>
                              <a:rPr lang="en-US" sz="2400" b="1" dirty="0">
                                <a:solidFill>
                                  <a:srgbClr val="002060"/>
                                </a:solidFill>
                                <a:latin typeface="Cambria Math" panose="02040503050406030204" pitchFamily="18" charset="0"/>
                                <a:cs typeface="Times New Roman" panose="02020603050405020304" pitchFamily="18" charset="0"/>
                              </a:rPr>
                              <m:t>𝐱</m:t>
                            </m:r>
                          </m:e>
                        </m:acc>
                      </m:oMath>
                    </m:oMathPara>
                  </a14:m>
                  <a:endParaRPr lang="ru-RU" altLang="ru-RU" sz="2400" dirty="0">
                    <a:solidFill>
                      <a:srgbClr val="002060"/>
                    </a:solidFill>
                    <a:latin typeface="Times New Roman" panose="02020603050405020304" pitchFamily="18" charset="0"/>
                  </a:endParaRPr>
                </a:p>
              </p:txBody>
            </p:sp>
          </mc:Choice>
          <mc:Fallback>
            <p:sp>
              <p:nvSpPr>
                <p:cNvPr id="6" name="Text Box 4">
                  <a:extLst>
                    <a:ext uri="{FF2B5EF4-FFF2-40B4-BE49-F238E27FC236}">
                      <a16:creationId xmlns:a16="http://schemas.microsoft.com/office/drawing/2014/main" id="{D082AD3A-68E0-4B3F-84CB-518F737D501A}"/>
                    </a:ext>
                  </a:extLst>
                </p:cNvPr>
                <p:cNvSpPr txBox="1">
                  <a:spLocks noRot="1" noChangeAspect="1" noMove="1" noResize="1" noEditPoints="1" noAdjustHandles="1" noChangeArrowheads="1" noChangeShapeType="1" noTextEdit="1"/>
                </p:cNvSpPr>
                <p:nvPr/>
              </p:nvSpPr>
              <p:spPr bwMode="auto">
                <a:xfrm>
                  <a:off x="5751" y="9797"/>
                  <a:ext cx="399" cy="342"/>
                </a:xfrm>
                <a:prstGeom prst="rect">
                  <a:avLst/>
                </a:prstGeom>
                <a:blipFill>
                  <a:blip r:embed="rId2"/>
                  <a:stretch>
                    <a:fillRect r="-35294"/>
                  </a:stretch>
                </a:blipFill>
                <a:ln w="9525">
                  <a:solidFill>
                    <a:srgbClr val="000000"/>
                  </a:solidFill>
                  <a:miter lim="800000"/>
                  <a:headEnd/>
                  <a:tailEnd/>
                </a:ln>
              </p:spPr>
              <p:txBody>
                <a:bodyPr/>
                <a:lstStyle/>
                <a:p>
                  <a:r>
                    <a:rPr lang="ru-RU">
                      <a:noFill/>
                    </a:rPr>
                    <a:t> </a:t>
                  </a:r>
                </a:p>
              </p:txBody>
            </p:sp>
          </mc:Fallback>
        </mc:AlternateContent>
        <p:sp>
          <p:nvSpPr>
            <p:cNvPr id="7" name="Text Box 5">
              <a:extLst>
                <a:ext uri="{FF2B5EF4-FFF2-40B4-BE49-F238E27FC236}">
                  <a16:creationId xmlns:a16="http://schemas.microsoft.com/office/drawing/2014/main" id="{8AB1BE8D-5616-4199-8735-FABBA24D7908}"/>
                </a:ext>
              </a:extLst>
            </p:cNvPr>
            <p:cNvSpPr txBox="1">
              <a:spLocks noChangeArrowheads="1"/>
            </p:cNvSpPr>
            <p:nvPr/>
          </p:nvSpPr>
          <p:spPr bwMode="auto">
            <a:xfrm>
              <a:off x="7815" y="9506"/>
              <a:ext cx="399" cy="342"/>
            </a:xfrm>
            <a:prstGeom prst="rect">
              <a:avLst/>
            </a:prstGeom>
            <a:solidFill>
              <a:srgbClr val="FFFFFF">
                <a:alpha val="0"/>
              </a:srgbClr>
            </a:solidFill>
            <a:ln w="9525">
              <a:solidFill>
                <a:srgbClr val="000000"/>
              </a:solidFill>
              <a:miter lim="800000"/>
              <a:headEnd/>
              <a:tailEnd/>
            </a:ln>
          </p:spPr>
          <p:txBody>
            <a:bodyPr lIns="0" tIns="0" rIns="0" bIns="0"/>
            <a:lstStyle/>
            <a:p>
              <a:pPr algn="ctr"/>
              <a:r>
                <a:rPr lang="ru-RU" altLang="ru-RU" sz="2400" i="1">
                  <a:solidFill>
                    <a:srgbClr val="002060"/>
                  </a:solidFill>
                  <a:latin typeface="Times New Roman" panose="02020603050405020304" pitchFamily="18" charset="0"/>
                </a:rPr>
                <a:t>x</a:t>
              </a:r>
              <a:endParaRPr lang="ru-RU" altLang="ru-RU" sz="2400">
                <a:solidFill>
                  <a:srgbClr val="002060"/>
                </a:solidFill>
                <a:latin typeface="Times New Roman" panose="02020603050405020304" pitchFamily="18" charset="0"/>
              </a:endParaRPr>
            </a:p>
          </p:txBody>
        </p:sp>
        <p:sp>
          <p:nvSpPr>
            <p:cNvPr id="8" name="Text Box 6">
              <a:extLst>
                <a:ext uri="{FF2B5EF4-FFF2-40B4-BE49-F238E27FC236}">
                  <a16:creationId xmlns:a16="http://schemas.microsoft.com/office/drawing/2014/main" id="{BDDF058F-BB4B-45AA-A782-8A0E86F9470B}"/>
                </a:ext>
              </a:extLst>
            </p:cNvPr>
            <p:cNvSpPr txBox="1">
              <a:spLocks noChangeArrowheads="1"/>
            </p:cNvSpPr>
            <p:nvPr/>
          </p:nvSpPr>
          <p:spPr bwMode="auto">
            <a:xfrm>
              <a:off x="3825" y="6485"/>
              <a:ext cx="399" cy="342"/>
            </a:xfrm>
            <a:prstGeom prst="rect">
              <a:avLst/>
            </a:prstGeom>
            <a:solidFill>
              <a:srgbClr val="FFFFFF">
                <a:alpha val="0"/>
              </a:srgbClr>
            </a:solidFill>
            <a:ln w="9525">
              <a:solidFill>
                <a:srgbClr val="000000"/>
              </a:solidFill>
              <a:miter lim="800000"/>
              <a:headEnd/>
              <a:tailEnd/>
            </a:ln>
          </p:spPr>
          <p:txBody>
            <a:bodyPr lIns="0" tIns="0" rIns="0" bIns="0"/>
            <a:lstStyle/>
            <a:p>
              <a:pPr algn="ctr"/>
              <a:r>
                <a:rPr lang="ru-RU" altLang="ru-RU" sz="2400" i="1">
                  <a:solidFill>
                    <a:srgbClr val="002060"/>
                  </a:solidFill>
                  <a:latin typeface="Times New Roman" panose="02020603050405020304" pitchFamily="18" charset="0"/>
                </a:rPr>
                <a:t>f(x)</a:t>
              </a:r>
              <a:endParaRPr lang="ru-RU" altLang="ru-RU" sz="2400">
                <a:solidFill>
                  <a:srgbClr val="002060"/>
                </a:solidFill>
                <a:latin typeface="Times New Roman" panose="02020603050405020304" pitchFamily="18" charset="0"/>
              </a:endParaRPr>
            </a:p>
          </p:txBody>
        </p:sp>
        <p:sp>
          <p:nvSpPr>
            <p:cNvPr id="9" name="Line 7">
              <a:extLst>
                <a:ext uri="{FF2B5EF4-FFF2-40B4-BE49-F238E27FC236}">
                  <a16:creationId xmlns:a16="http://schemas.microsoft.com/office/drawing/2014/main" id="{E0F66E28-560C-4D7B-BB86-989C66CBB6AC}"/>
                </a:ext>
              </a:extLst>
            </p:cNvPr>
            <p:cNvSpPr>
              <a:spLocks noChangeShapeType="1"/>
            </p:cNvSpPr>
            <p:nvPr/>
          </p:nvSpPr>
          <p:spPr bwMode="auto">
            <a:xfrm>
              <a:off x="3996" y="6770"/>
              <a:ext cx="0" cy="3021"/>
            </a:xfrm>
            <a:prstGeom prst="line">
              <a:avLst/>
            </a:prstGeom>
            <a:noFill/>
            <a:ln w="19050">
              <a:solidFill>
                <a:srgbClr val="002060"/>
              </a:solidFill>
              <a:round/>
              <a:headEnd type="stealth" w="sm" len="lg"/>
              <a:tailEnd/>
            </a:ln>
            <a:extLst>
              <a:ext uri="{909E8E84-426E-40DD-AFC4-6F175D3DCCD1}">
                <a14:hiddenFill xmlns:a14="http://schemas.microsoft.com/office/drawing/2010/main">
                  <a:noFill/>
                </a14:hiddenFill>
              </a:ext>
            </a:extLst>
          </p:spPr>
          <p:txBody>
            <a:bodyPr/>
            <a:lstStyle/>
            <a:p>
              <a:endParaRPr lang="ru-RU"/>
            </a:p>
          </p:txBody>
        </p:sp>
        <p:sp>
          <p:nvSpPr>
            <p:cNvPr id="10" name="Line 8">
              <a:extLst>
                <a:ext uri="{FF2B5EF4-FFF2-40B4-BE49-F238E27FC236}">
                  <a16:creationId xmlns:a16="http://schemas.microsoft.com/office/drawing/2014/main" id="{FCCACC04-A603-4E35-B101-55C12AB3CA4F}"/>
                </a:ext>
              </a:extLst>
            </p:cNvPr>
            <p:cNvSpPr>
              <a:spLocks noChangeShapeType="1"/>
            </p:cNvSpPr>
            <p:nvPr/>
          </p:nvSpPr>
          <p:spPr bwMode="auto">
            <a:xfrm>
              <a:off x="3996" y="9791"/>
              <a:ext cx="3933" cy="0"/>
            </a:xfrm>
            <a:prstGeom prst="line">
              <a:avLst/>
            </a:prstGeom>
            <a:noFill/>
            <a:ln w="19050">
              <a:solidFill>
                <a:srgbClr val="002060"/>
              </a:solidFill>
              <a:round/>
              <a:headEnd/>
              <a:tailEnd type="stealth" w="sm" len="lg"/>
            </a:ln>
            <a:extLst>
              <a:ext uri="{909E8E84-426E-40DD-AFC4-6F175D3DCCD1}">
                <a14:hiddenFill xmlns:a14="http://schemas.microsoft.com/office/drawing/2010/main">
                  <a:noFill/>
                </a14:hiddenFill>
              </a:ext>
            </a:extLst>
          </p:spPr>
          <p:txBody>
            <a:bodyPr/>
            <a:lstStyle/>
            <a:p>
              <a:endParaRPr lang="ru-RU"/>
            </a:p>
          </p:txBody>
        </p:sp>
        <p:sp>
          <p:nvSpPr>
            <p:cNvPr id="11" name="Freeform 9">
              <a:extLst>
                <a:ext uri="{FF2B5EF4-FFF2-40B4-BE49-F238E27FC236}">
                  <a16:creationId xmlns:a16="http://schemas.microsoft.com/office/drawing/2014/main" id="{9CC29AB2-B76B-4A3E-86AF-46A4CF60E29C}"/>
                </a:ext>
              </a:extLst>
            </p:cNvPr>
            <p:cNvSpPr>
              <a:spLocks/>
            </p:cNvSpPr>
            <p:nvPr/>
          </p:nvSpPr>
          <p:spPr bwMode="auto">
            <a:xfrm>
              <a:off x="4155" y="7517"/>
              <a:ext cx="3591" cy="2035"/>
            </a:xfrm>
            <a:custGeom>
              <a:avLst/>
              <a:gdLst>
                <a:gd name="T0" fmla="*/ 0 w 3591"/>
                <a:gd name="T1" fmla="*/ 2563 h 2654"/>
                <a:gd name="T2" fmla="*/ 408 w 3591"/>
                <a:gd name="T3" fmla="*/ 2296 h 2654"/>
                <a:gd name="T4" fmla="*/ 1202 w 3591"/>
                <a:gd name="T5" fmla="*/ 417 h 2654"/>
                <a:gd name="T6" fmla="*/ 1824 w 3591"/>
                <a:gd name="T7" fmla="*/ 2 h 2654"/>
                <a:gd name="T8" fmla="*/ 2388 w 3591"/>
                <a:gd name="T9" fmla="*/ 406 h 2654"/>
                <a:gd name="T10" fmla="*/ 3127 w 3591"/>
                <a:gd name="T11" fmla="*/ 2214 h 2654"/>
                <a:gd name="T12" fmla="*/ 3591 w 3591"/>
                <a:gd name="T13" fmla="*/ 2491 h 2654"/>
              </a:gdLst>
              <a:ahLst/>
              <a:cxnLst>
                <a:cxn ang="0">
                  <a:pos x="T0" y="T1"/>
                </a:cxn>
                <a:cxn ang="0">
                  <a:pos x="T2" y="T3"/>
                </a:cxn>
                <a:cxn ang="0">
                  <a:pos x="T4" y="T5"/>
                </a:cxn>
                <a:cxn ang="0">
                  <a:pos x="T6" y="T7"/>
                </a:cxn>
                <a:cxn ang="0">
                  <a:pos x="T8" y="T9"/>
                </a:cxn>
                <a:cxn ang="0">
                  <a:pos x="T10" y="T11"/>
                </a:cxn>
                <a:cxn ang="0">
                  <a:pos x="T12" y="T13"/>
                </a:cxn>
              </a:cxnLst>
              <a:rect l="0" t="0" r="r" b="b"/>
              <a:pathLst>
                <a:path w="3591" h="2654">
                  <a:moveTo>
                    <a:pt x="0" y="2563"/>
                  </a:moveTo>
                  <a:cubicBezTo>
                    <a:pt x="68" y="2518"/>
                    <a:pt x="208" y="2654"/>
                    <a:pt x="408" y="2296"/>
                  </a:cubicBezTo>
                  <a:cubicBezTo>
                    <a:pt x="608" y="1938"/>
                    <a:pt x="966" y="799"/>
                    <a:pt x="1202" y="417"/>
                  </a:cubicBezTo>
                  <a:cubicBezTo>
                    <a:pt x="1438" y="35"/>
                    <a:pt x="1626" y="4"/>
                    <a:pt x="1824" y="2"/>
                  </a:cubicBezTo>
                  <a:cubicBezTo>
                    <a:pt x="2022" y="0"/>
                    <a:pt x="2171" y="37"/>
                    <a:pt x="2388" y="406"/>
                  </a:cubicBezTo>
                  <a:cubicBezTo>
                    <a:pt x="2605" y="775"/>
                    <a:pt x="2927" y="1867"/>
                    <a:pt x="3127" y="2214"/>
                  </a:cubicBezTo>
                  <a:cubicBezTo>
                    <a:pt x="3327" y="2561"/>
                    <a:pt x="3495" y="2433"/>
                    <a:pt x="3591" y="2491"/>
                  </a:cubicBezTo>
                </a:path>
              </a:pathLst>
            </a:custGeom>
            <a:noFill/>
            <a:ln w="12700">
              <a:solidFill>
                <a:srgbClr val="002060"/>
              </a:solidFill>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12" name="Line 10">
              <a:extLst>
                <a:ext uri="{FF2B5EF4-FFF2-40B4-BE49-F238E27FC236}">
                  <a16:creationId xmlns:a16="http://schemas.microsoft.com/office/drawing/2014/main" id="{1874643C-ED8D-427F-9681-DC1DE21D977A}"/>
                </a:ext>
              </a:extLst>
            </p:cNvPr>
            <p:cNvSpPr>
              <a:spLocks noChangeShapeType="1"/>
            </p:cNvSpPr>
            <p:nvPr/>
          </p:nvSpPr>
          <p:spPr bwMode="auto">
            <a:xfrm>
              <a:off x="5979" y="7517"/>
              <a:ext cx="0" cy="2280"/>
            </a:xfrm>
            <a:prstGeom prst="line">
              <a:avLst/>
            </a:prstGeom>
            <a:noFill/>
            <a:ln w="12700">
              <a:solidFill>
                <a:srgbClr val="002060"/>
              </a:solidFill>
              <a:prstDash val="lgDash"/>
              <a:round/>
              <a:headEnd/>
              <a:tailEnd/>
            </a:ln>
            <a:extLst>
              <a:ext uri="{909E8E84-426E-40DD-AFC4-6F175D3DCCD1}">
                <a14:hiddenFill xmlns:a14="http://schemas.microsoft.com/office/drawing/2010/main">
                  <a:noFill/>
                </a14:hiddenFill>
              </a:ext>
            </a:extLst>
          </p:spPr>
          <p:txBody>
            <a:bodyPr/>
            <a:lstStyle/>
            <a:p>
              <a:endParaRPr lang="ru-RU"/>
            </a:p>
          </p:txBody>
        </p:sp>
        <p:sp>
          <p:nvSpPr>
            <p:cNvPr id="13" name="Line 11">
              <a:extLst>
                <a:ext uri="{FF2B5EF4-FFF2-40B4-BE49-F238E27FC236}">
                  <a16:creationId xmlns:a16="http://schemas.microsoft.com/office/drawing/2014/main" id="{47E65416-7AFA-4FC6-936F-59760A621C47}"/>
                </a:ext>
              </a:extLst>
            </p:cNvPr>
            <p:cNvSpPr>
              <a:spLocks noChangeShapeType="1"/>
            </p:cNvSpPr>
            <p:nvPr/>
          </p:nvSpPr>
          <p:spPr bwMode="auto">
            <a:xfrm>
              <a:off x="5067" y="8315"/>
              <a:ext cx="0" cy="1482"/>
            </a:xfrm>
            <a:prstGeom prst="line">
              <a:avLst/>
            </a:prstGeom>
            <a:noFill/>
            <a:ln w="12700">
              <a:solidFill>
                <a:srgbClr val="FF0000"/>
              </a:solidFill>
              <a:prstDash val="lgDash"/>
              <a:round/>
              <a:headEnd/>
              <a:tailEnd/>
            </a:ln>
            <a:extLst>
              <a:ext uri="{909E8E84-426E-40DD-AFC4-6F175D3DCCD1}">
                <a14:hiddenFill xmlns:a14="http://schemas.microsoft.com/office/drawing/2010/main">
                  <a:noFill/>
                </a14:hiddenFill>
              </a:ext>
            </a:extLst>
          </p:spPr>
          <p:txBody>
            <a:bodyPr/>
            <a:lstStyle/>
            <a:p>
              <a:endParaRPr lang="ru-RU"/>
            </a:p>
          </p:txBody>
        </p:sp>
        <p:sp>
          <p:nvSpPr>
            <p:cNvPr id="14" name="Line 12">
              <a:extLst>
                <a:ext uri="{FF2B5EF4-FFF2-40B4-BE49-F238E27FC236}">
                  <a16:creationId xmlns:a16="http://schemas.microsoft.com/office/drawing/2014/main" id="{58CD5DF2-4515-4D96-B09A-ED6C91D6D983}"/>
                </a:ext>
              </a:extLst>
            </p:cNvPr>
            <p:cNvSpPr>
              <a:spLocks noChangeShapeType="1"/>
            </p:cNvSpPr>
            <p:nvPr/>
          </p:nvSpPr>
          <p:spPr bwMode="auto">
            <a:xfrm>
              <a:off x="6822" y="8315"/>
              <a:ext cx="12" cy="1482"/>
            </a:xfrm>
            <a:prstGeom prst="line">
              <a:avLst/>
            </a:prstGeom>
            <a:noFill/>
            <a:ln w="12700">
              <a:solidFill>
                <a:srgbClr val="FF0000"/>
              </a:solidFill>
              <a:prstDash val="lgDash"/>
              <a:round/>
              <a:headEnd/>
              <a:tailEnd/>
            </a:ln>
            <a:extLst>
              <a:ext uri="{909E8E84-426E-40DD-AFC4-6F175D3DCCD1}">
                <a14:hiddenFill xmlns:a14="http://schemas.microsoft.com/office/drawing/2010/main">
                  <a:noFill/>
                </a14:hiddenFill>
              </a:ext>
            </a:extLst>
          </p:spPr>
          <p:txBody>
            <a:bodyPr/>
            <a:lstStyle/>
            <a:p>
              <a:endParaRPr lang="ru-RU"/>
            </a:p>
          </p:txBody>
        </p:sp>
      </p:grpSp>
      <p:sp>
        <p:nvSpPr>
          <p:cNvPr id="16" name="Rectangle 14">
            <a:extLst>
              <a:ext uri="{FF2B5EF4-FFF2-40B4-BE49-F238E27FC236}">
                <a16:creationId xmlns:a16="http://schemas.microsoft.com/office/drawing/2014/main" id="{51ED0895-7E0E-4F69-BD36-8723AEEB9F33}"/>
              </a:ext>
            </a:extLst>
          </p:cNvPr>
          <p:cNvSpPr>
            <a:spLocks noChangeArrowheads="1"/>
          </p:cNvSpPr>
          <p:nvPr/>
        </p:nvSpPr>
        <p:spPr bwMode="auto">
          <a:xfrm>
            <a:off x="3308350" y="355786"/>
            <a:ext cx="481279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ru-RU" altLang="ru-RU" sz="2800" b="1" dirty="0">
                <a:solidFill>
                  <a:srgbClr val="FF0000"/>
                </a:solidFill>
                <a:latin typeface="Times New Roman" panose="02020603050405020304" pitchFamily="18" charset="0"/>
                <a:cs typeface="Times New Roman" panose="02020603050405020304" pitchFamily="18" charset="0"/>
              </a:rPr>
              <a:t>Интервальная оценка риска</a:t>
            </a:r>
          </a:p>
        </p:txBody>
      </p:sp>
      <p:sp>
        <p:nvSpPr>
          <p:cNvPr id="17" name="Text Box 5">
            <a:extLst>
              <a:ext uri="{FF2B5EF4-FFF2-40B4-BE49-F238E27FC236}">
                <a16:creationId xmlns:a16="http://schemas.microsoft.com/office/drawing/2014/main" id="{4AEF8AEB-CE2C-4069-B806-F2B803A0D2B3}"/>
              </a:ext>
            </a:extLst>
          </p:cNvPr>
          <p:cNvSpPr txBox="1">
            <a:spLocks noChangeArrowheads="1"/>
          </p:cNvSpPr>
          <p:nvPr/>
        </p:nvSpPr>
        <p:spPr bwMode="auto">
          <a:xfrm>
            <a:off x="4625004" y="5656105"/>
            <a:ext cx="506845" cy="380226"/>
          </a:xfrm>
          <a:prstGeom prst="rect">
            <a:avLst/>
          </a:prstGeom>
          <a:solidFill>
            <a:srgbClr val="FFFFFF">
              <a:alpha val="0"/>
            </a:srgbClr>
          </a:solidFill>
          <a:ln w="9525">
            <a:solidFill>
              <a:srgbClr val="000000"/>
            </a:solidFill>
            <a:miter lim="800000"/>
            <a:headEnd/>
            <a:tailEnd/>
          </a:ln>
        </p:spPr>
        <p:txBody>
          <a:bodyPr lIns="0" tIns="0" rIns="0" bIns="0"/>
          <a:lstStyle/>
          <a:p>
            <a:pPr algn="ctr"/>
            <a:r>
              <a:rPr lang="ru-RU" altLang="ru-RU" sz="2400" i="1" dirty="0">
                <a:solidFill>
                  <a:srgbClr val="002060"/>
                </a:solidFill>
                <a:latin typeface="Times New Roman" panose="02020603050405020304" pitchFamily="18" charset="0"/>
              </a:rPr>
              <a:t>x1</a:t>
            </a:r>
            <a:endParaRPr lang="ru-RU" altLang="ru-RU" sz="2400" dirty="0">
              <a:solidFill>
                <a:srgbClr val="002060"/>
              </a:solidFill>
              <a:latin typeface="Times New Roman" panose="02020603050405020304" pitchFamily="18" charset="0"/>
            </a:endParaRPr>
          </a:p>
        </p:txBody>
      </p:sp>
      <p:sp>
        <p:nvSpPr>
          <p:cNvPr id="18" name="Text Box 5">
            <a:extLst>
              <a:ext uri="{FF2B5EF4-FFF2-40B4-BE49-F238E27FC236}">
                <a16:creationId xmlns:a16="http://schemas.microsoft.com/office/drawing/2014/main" id="{2825A557-DB0B-45A6-856D-C3AEA11A298A}"/>
              </a:ext>
            </a:extLst>
          </p:cNvPr>
          <p:cNvSpPr txBox="1">
            <a:spLocks noChangeArrowheads="1"/>
          </p:cNvSpPr>
          <p:nvPr/>
        </p:nvSpPr>
        <p:spPr bwMode="auto">
          <a:xfrm>
            <a:off x="6993459" y="5668335"/>
            <a:ext cx="506845" cy="380226"/>
          </a:xfrm>
          <a:prstGeom prst="rect">
            <a:avLst/>
          </a:prstGeom>
          <a:solidFill>
            <a:srgbClr val="FFFFFF">
              <a:alpha val="0"/>
            </a:srgbClr>
          </a:solidFill>
          <a:ln w="9525">
            <a:solidFill>
              <a:srgbClr val="000000"/>
            </a:solidFill>
            <a:miter lim="800000"/>
            <a:headEnd/>
            <a:tailEnd/>
          </a:ln>
        </p:spPr>
        <p:txBody>
          <a:bodyPr lIns="0" tIns="0" rIns="0" bIns="0"/>
          <a:lstStyle/>
          <a:p>
            <a:pPr algn="ctr"/>
            <a:r>
              <a:rPr lang="ru-RU" altLang="ru-RU" sz="2400" i="1" dirty="0">
                <a:solidFill>
                  <a:srgbClr val="002060"/>
                </a:solidFill>
                <a:latin typeface="Times New Roman" panose="02020603050405020304" pitchFamily="18" charset="0"/>
              </a:rPr>
              <a:t>x2</a:t>
            </a:r>
            <a:endParaRPr lang="ru-RU" altLang="ru-RU" sz="2400" dirty="0">
              <a:solidFill>
                <a:srgbClr val="002060"/>
              </a:solidFill>
              <a:latin typeface="Times New Roman" panose="02020603050405020304" pitchFamily="18" charset="0"/>
            </a:endParaRPr>
          </a:p>
        </p:txBody>
      </p:sp>
      <p:cxnSp>
        <p:nvCxnSpPr>
          <p:cNvPr id="3" name="Прямая соединительная линия 2">
            <a:extLst>
              <a:ext uri="{FF2B5EF4-FFF2-40B4-BE49-F238E27FC236}">
                <a16:creationId xmlns:a16="http://schemas.microsoft.com/office/drawing/2014/main" id="{9BF9BB6B-66E9-43DA-896B-C2DD341F1AEE}"/>
              </a:ext>
            </a:extLst>
          </p:cNvPr>
          <p:cNvCxnSpPr/>
          <p:nvPr/>
        </p:nvCxnSpPr>
        <p:spPr>
          <a:xfrm>
            <a:off x="5131849" y="3634740"/>
            <a:ext cx="1680431"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Прямая соединительная линия 19">
            <a:extLst>
              <a:ext uri="{FF2B5EF4-FFF2-40B4-BE49-F238E27FC236}">
                <a16:creationId xmlns:a16="http://schemas.microsoft.com/office/drawing/2014/main" id="{7C3A30B1-23F4-4DD4-9052-99B2285AB7EB}"/>
              </a:ext>
            </a:extLst>
          </p:cNvPr>
          <p:cNvCxnSpPr>
            <a:stCxn id="13" idx="0"/>
          </p:cNvCxnSpPr>
          <p:nvPr/>
        </p:nvCxnSpPr>
        <p:spPr>
          <a:xfrm>
            <a:off x="4886049" y="3963989"/>
            <a:ext cx="2107410"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Прямая соединительная линия 21">
            <a:extLst>
              <a:ext uri="{FF2B5EF4-FFF2-40B4-BE49-F238E27FC236}">
                <a16:creationId xmlns:a16="http://schemas.microsoft.com/office/drawing/2014/main" id="{C5CB6159-0BD3-4699-9DB2-AE49F4DEC9FC}"/>
              </a:ext>
            </a:extLst>
          </p:cNvPr>
          <p:cNvCxnSpPr/>
          <p:nvPr/>
        </p:nvCxnSpPr>
        <p:spPr>
          <a:xfrm>
            <a:off x="4886049" y="4344215"/>
            <a:ext cx="2229358"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Прямая соединительная линия 23">
            <a:extLst>
              <a:ext uri="{FF2B5EF4-FFF2-40B4-BE49-F238E27FC236}">
                <a16:creationId xmlns:a16="http://schemas.microsoft.com/office/drawing/2014/main" id="{1FEEFA5F-3D10-490B-AAD1-202F6C2BE5A7}"/>
              </a:ext>
            </a:extLst>
          </p:cNvPr>
          <p:cNvCxnSpPr/>
          <p:nvPr/>
        </p:nvCxnSpPr>
        <p:spPr>
          <a:xfrm>
            <a:off x="4886049" y="4787811"/>
            <a:ext cx="2229358"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Прямая соединительная линия 25">
            <a:extLst>
              <a:ext uri="{FF2B5EF4-FFF2-40B4-BE49-F238E27FC236}">
                <a16:creationId xmlns:a16="http://schemas.microsoft.com/office/drawing/2014/main" id="{6FC3635B-3301-4803-8FD1-8306A159B4BD}"/>
              </a:ext>
            </a:extLst>
          </p:cNvPr>
          <p:cNvCxnSpPr/>
          <p:nvPr/>
        </p:nvCxnSpPr>
        <p:spPr>
          <a:xfrm>
            <a:off x="4886049" y="5288109"/>
            <a:ext cx="2229358"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8" name="Text Box 5">
            <a:extLst>
              <a:ext uri="{FF2B5EF4-FFF2-40B4-BE49-F238E27FC236}">
                <a16:creationId xmlns:a16="http://schemas.microsoft.com/office/drawing/2014/main" id="{FE9B5E5D-BA6D-47C8-8C1E-295EBCBEF7B8}"/>
              </a:ext>
            </a:extLst>
          </p:cNvPr>
          <p:cNvSpPr txBox="1">
            <a:spLocks noChangeArrowheads="1"/>
          </p:cNvSpPr>
          <p:nvPr/>
        </p:nvSpPr>
        <p:spPr bwMode="auto">
          <a:xfrm>
            <a:off x="4531639" y="3269388"/>
            <a:ext cx="506845" cy="380226"/>
          </a:xfrm>
          <a:prstGeom prst="rect">
            <a:avLst/>
          </a:prstGeom>
          <a:solidFill>
            <a:srgbClr val="FFFFFF">
              <a:alpha val="0"/>
            </a:srgbClr>
          </a:solidFill>
          <a:ln w="9525">
            <a:solidFill>
              <a:srgbClr val="000000"/>
            </a:solidFill>
            <a:miter lim="800000"/>
            <a:headEnd/>
            <a:tailEnd/>
          </a:ln>
        </p:spPr>
        <p:txBody>
          <a:bodyPr lIns="0" tIns="0" rIns="0" bIns="0"/>
          <a:lstStyle/>
          <a:p>
            <a:pPr algn="ctr"/>
            <a:r>
              <a:rPr lang="en-US" altLang="ru-RU" sz="2400" i="1" dirty="0">
                <a:solidFill>
                  <a:srgbClr val="002060"/>
                </a:solidFill>
                <a:latin typeface="Times New Roman" panose="02020603050405020304" pitchFamily="18" charset="0"/>
              </a:rPr>
              <a:t>R</a:t>
            </a:r>
            <a:endParaRPr lang="ru-RU" altLang="ru-RU" sz="2400" dirty="0">
              <a:solidFill>
                <a:srgbClr val="002060"/>
              </a:solidFill>
              <a:latin typeface="Times New Roman" panose="02020603050405020304" pitchFamily="18" charset="0"/>
            </a:endParaRPr>
          </a:p>
        </p:txBody>
      </p:sp>
    </p:spTree>
    <p:extLst>
      <p:ext uri="{BB962C8B-B14F-4D97-AF65-F5344CB8AC3E}">
        <p14:creationId xmlns:p14="http://schemas.microsoft.com/office/powerpoint/2010/main" val="29940828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27" presetClass="entr" presetSubtype="0" fill="hold" grpId="0" nodeType="afterEffect">
                                  <p:stCondLst>
                                    <p:cond delay="0"/>
                                  </p:stCondLst>
                                  <p:iterate type="lt">
                                    <p:tmPct val="50000"/>
                                  </p:iterate>
                                  <p:childTnLst>
                                    <p:set>
                                      <p:cBhvr>
                                        <p:cTn id="11" dur="1" fill="hold">
                                          <p:stCondLst>
                                            <p:cond delay="0"/>
                                          </p:stCondLst>
                                        </p:cTn>
                                        <p:tgtEl>
                                          <p:spTgt spid="16"/>
                                        </p:tgtEl>
                                        <p:attrNameLst>
                                          <p:attrName>style.visibility</p:attrName>
                                        </p:attrNameLst>
                                      </p:cBhvr>
                                      <p:to>
                                        <p:strVal val="visible"/>
                                      </p:to>
                                    </p:set>
                                    <p:anim calcmode="discrete" valueType="clr">
                                      <p:cBhvr override="childStyle">
                                        <p:cTn id="12" dur="80"/>
                                        <p:tgtEl>
                                          <p:spTgt spid="16"/>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16"/>
                                        </p:tgtEl>
                                        <p:attrNameLst>
                                          <p:attrName>fillcolor</p:attrName>
                                        </p:attrNameLst>
                                      </p:cBhvr>
                                      <p:tavLst>
                                        <p:tav tm="0">
                                          <p:val>
                                            <p:clrVal>
                                              <a:schemeClr val="accent2"/>
                                            </p:clrVal>
                                          </p:val>
                                        </p:tav>
                                        <p:tav tm="50000">
                                          <p:val>
                                            <p:clrVal>
                                              <a:schemeClr val="hlink"/>
                                            </p:clrVal>
                                          </p:val>
                                        </p:tav>
                                      </p:tavLst>
                                    </p:anim>
                                    <p:set>
                                      <p:cBhvr>
                                        <p:cTn id="14" dur="80"/>
                                        <p:tgtEl>
                                          <p:spTgt spid="16"/>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294B5F9A-E98A-4CD2-AD24-945007207FEC}"/>
              </a:ext>
            </a:extLst>
          </p:cNvPr>
          <p:cNvSpPr txBox="1">
            <a:spLocks/>
          </p:cNvSpPr>
          <p:nvPr/>
        </p:nvSpPr>
        <p:spPr>
          <a:xfrm>
            <a:off x="745588" y="608147"/>
            <a:ext cx="11015003" cy="749599"/>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ru-RU" sz="3600" dirty="0">
                <a:solidFill>
                  <a:srgbClr val="C00000"/>
                </a:solidFill>
                <a:latin typeface="Times New Roman" panose="02020603050405020304" pitchFamily="18" charset="0"/>
                <a:cs typeface="Times New Roman" panose="02020603050405020304" pitchFamily="18" charset="0"/>
              </a:rPr>
              <a:t>2</a:t>
            </a:r>
            <a:r>
              <a:rPr lang="en-US" sz="3600" dirty="0">
                <a:solidFill>
                  <a:srgbClr val="C00000"/>
                </a:solidFill>
                <a:latin typeface="Times New Roman" panose="02020603050405020304" pitchFamily="18" charset="0"/>
                <a:cs typeface="Times New Roman" panose="02020603050405020304" pitchFamily="18" charset="0"/>
              </a:rPr>
              <a:t>.</a:t>
            </a:r>
            <a:r>
              <a:rPr lang="ru-RU" sz="3600" dirty="0">
                <a:solidFill>
                  <a:srgbClr val="C00000"/>
                </a:solidFill>
                <a:latin typeface="Times New Roman" panose="02020603050405020304" pitchFamily="18" charset="0"/>
                <a:cs typeface="Times New Roman" panose="02020603050405020304" pitchFamily="18" charset="0"/>
              </a:rPr>
              <a:t> Качественные подходы к оценке риска</a:t>
            </a:r>
          </a:p>
        </p:txBody>
      </p:sp>
      <p:sp>
        <p:nvSpPr>
          <p:cNvPr id="5" name="Прямоугольник 4">
            <a:extLst>
              <a:ext uri="{FF2B5EF4-FFF2-40B4-BE49-F238E27FC236}">
                <a16:creationId xmlns:a16="http://schemas.microsoft.com/office/drawing/2014/main" id="{A83501C3-4B01-4727-BDFC-593CFB71087C}"/>
              </a:ext>
            </a:extLst>
          </p:cNvPr>
          <p:cNvSpPr/>
          <p:nvPr/>
        </p:nvSpPr>
        <p:spPr>
          <a:xfrm>
            <a:off x="647115" y="1357746"/>
            <a:ext cx="11015002" cy="5115311"/>
          </a:xfrm>
          <a:prstGeom prst="rect">
            <a:avLst/>
          </a:prstGeom>
        </p:spPr>
        <p:txBody>
          <a:bodyPr wrap="square">
            <a:spAutoFit/>
          </a:bodyPr>
          <a:lstStyle/>
          <a:p>
            <a:pPr indent="457200" algn="just">
              <a:lnSpc>
                <a:spcPct val="150000"/>
              </a:lnSpc>
            </a:pPr>
            <a:r>
              <a:rPr lang="ru-RU" sz="2000" b="1" dirty="0">
                <a:solidFill>
                  <a:srgbClr val="002060"/>
                </a:solidFill>
                <a:latin typeface="Times New Roman" panose="02020603050405020304" pitchFamily="18" charset="0"/>
                <a:cs typeface="Times New Roman" panose="02020603050405020304" pitchFamily="18" charset="0"/>
              </a:rPr>
              <a:t>Качественный подход представляет собой классификацию риска по одному или нескольким признакам, выявление факторов риска и обстоятельств, приводящих к рисковым ситуациям, возможных негативных последствий и мер по минимизации ущерба. </a:t>
            </a:r>
            <a:endParaRPr lang="en-US" sz="2000" b="1" dirty="0">
              <a:solidFill>
                <a:srgbClr val="002060"/>
              </a:solidFill>
              <a:latin typeface="Times New Roman" panose="02020603050405020304" pitchFamily="18" charset="0"/>
              <a:cs typeface="Times New Roman" panose="02020603050405020304" pitchFamily="18" charset="0"/>
            </a:endParaRPr>
          </a:p>
          <a:p>
            <a:pPr indent="457200" algn="just">
              <a:lnSpc>
                <a:spcPct val="150000"/>
              </a:lnSpc>
            </a:pPr>
            <a:r>
              <a:rPr lang="ru-RU" sz="2000" b="1" dirty="0">
                <a:solidFill>
                  <a:srgbClr val="FF0000"/>
                </a:solidFill>
                <a:latin typeface="Times New Roman" panose="02020603050405020304" pitchFamily="18" charset="0"/>
                <a:cs typeface="Times New Roman" panose="02020603050405020304" pitchFamily="18" charset="0"/>
              </a:rPr>
              <a:t>Задачи</a:t>
            </a:r>
            <a:r>
              <a:rPr lang="ru-RU" sz="2000" b="1" dirty="0">
                <a:solidFill>
                  <a:srgbClr val="002060"/>
                </a:solidFill>
                <a:latin typeface="Times New Roman" panose="02020603050405020304" pitchFamily="18" charset="0"/>
                <a:cs typeface="Times New Roman" panose="02020603050405020304" pitchFamily="18" charset="0"/>
              </a:rPr>
              <a:t> качественного подхода:</a:t>
            </a:r>
          </a:p>
          <a:p>
            <a:pPr lvl="0" indent="457200" algn="just">
              <a:lnSpc>
                <a:spcPct val="150000"/>
              </a:lnSpc>
            </a:pPr>
            <a:r>
              <a:rPr lang="en-US" sz="2000" b="1" dirty="0">
                <a:solidFill>
                  <a:srgbClr val="002060"/>
                </a:solidFill>
                <a:latin typeface="Times New Roman" panose="02020603050405020304" pitchFamily="18" charset="0"/>
                <a:cs typeface="Times New Roman" panose="02020603050405020304" pitchFamily="18" charset="0"/>
              </a:rPr>
              <a:t>1</a:t>
            </a:r>
            <a:r>
              <a:rPr lang="ru-RU" sz="2000" b="1" dirty="0">
                <a:solidFill>
                  <a:srgbClr val="002060"/>
                </a:solidFill>
                <a:latin typeface="Times New Roman" panose="02020603050405020304" pitchFamily="18" charset="0"/>
                <a:cs typeface="Times New Roman" panose="02020603050405020304" pitchFamily="18" charset="0"/>
              </a:rPr>
              <a:t>. выявить и идентифицировать возможные виды рисков, которые присущи проекту;</a:t>
            </a:r>
          </a:p>
          <a:p>
            <a:pPr lvl="0" indent="457200" algn="just">
              <a:lnSpc>
                <a:spcPct val="150000"/>
              </a:lnSpc>
            </a:pPr>
            <a:r>
              <a:rPr lang="ru-RU" sz="2000" b="1" dirty="0">
                <a:solidFill>
                  <a:srgbClr val="002060"/>
                </a:solidFill>
                <a:latin typeface="Times New Roman" panose="02020603050405020304" pitchFamily="18" charset="0"/>
                <a:cs typeface="Times New Roman" panose="02020603050405020304" pitchFamily="18" charset="0"/>
              </a:rPr>
              <a:t>2. определить и описать причины и факторы, влияющие на уровень данных видов риска;</a:t>
            </a:r>
          </a:p>
          <a:p>
            <a:pPr lvl="0" indent="457200" algn="just">
              <a:lnSpc>
                <a:spcPct val="150000"/>
              </a:lnSpc>
            </a:pPr>
            <a:r>
              <a:rPr lang="ru-RU" sz="2000" b="1" dirty="0">
                <a:solidFill>
                  <a:srgbClr val="002060"/>
                </a:solidFill>
                <a:latin typeface="Times New Roman" panose="02020603050405020304" pitchFamily="18" charset="0"/>
                <a:cs typeface="Times New Roman" panose="02020603050405020304" pitchFamily="18" charset="0"/>
              </a:rPr>
              <a:t>3. описать и дать оценку всех возможных последствий гипотетической реализации выявленных рисков;</a:t>
            </a:r>
          </a:p>
          <a:p>
            <a:pPr lvl="0" indent="457200" algn="just">
              <a:lnSpc>
                <a:spcPct val="150000"/>
              </a:lnSpc>
            </a:pPr>
            <a:r>
              <a:rPr lang="ru-RU" sz="2000" b="1" dirty="0">
                <a:solidFill>
                  <a:srgbClr val="002060"/>
                </a:solidFill>
                <a:latin typeface="Times New Roman" panose="02020603050405020304" pitchFamily="18" charset="0"/>
                <a:cs typeface="Times New Roman" panose="02020603050405020304" pitchFamily="18" charset="0"/>
              </a:rPr>
              <a:t>4. предложить мероприятия по минимизации и (или) компенсации последствий, рассчитав стоимостную оценку этих мероприятий.</a:t>
            </a:r>
          </a:p>
          <a:p>
            <a:pPr indent="457200" algn="just">
              <a:lnSpc>
                <a:spcPct val="150000"/>
              </a:lnSpc>
            </a:pPr>
            <a:endParaRPr lang="ru-RU" sz="2000" b="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799467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14814A65-08F5-4051-A003-0E46A7CA2FF7}"/>
              </a:ext>
            </a:extLst>
          </p:cNvPr>
          <p:cNvSpPr/>
          <p:nvPr/>
        </p:nvSpPr>
        <p:spPr>
          <a:xfrm>
            <a:off x="703385" y="351692"/>
            <a:ext cx="10902461" cy="5011949"/>
          </a:xfrm>
          <a:prstGeom prst="rect">
            <a:avLst/>
          </a:prstGeom>
        </p:spPr>
        <p:txBody>
          <a:bodyPr wrap="square">
            <a:spAutoFit/>
          </a:bodyPr>
          <a:lstStyle/>
          <a:p>
            <a:pPr marL="158115" indent="450215" algn="just">
              <a:lnSpc>
                <a:spcPct val="150000"/>
              </a:lnSpc>
            </a:pPr>
            <a:r>
              <a:rPr lang="ru-RU" sz="2400" b="1" dirty="0">
                <a:solidFill>
                  <a:srgbClr val="002060"/>
                </a:solidFill>
                <a:latin typeface="Times New Roman" panose="02020603050405020304" pitchFamily="18" charset="0"/>
                <a:cs typeface="Times New Roman" panose="02020603050405020304" pitchFamily="18" charset="0"/>
              </a:rPr>
              <a:t>Факторы, влияющие на рост степени риска, можно условно разделить на объективные и субъективные.</a:t>
            </a:r>
          </a:p>
          <a:p>
            <a:pPr marL="158115" indent="450215" algn="just">
              <a:lnSpc>
                <a:spcPct val="150000"/>
              </a:lnSpc>
            </a:pPr>
            <a:r>
              <a:rPr lang="ru-RU" sz="2400" b="1" dirty="0">
                <a:solidFill>
                  <a:srgbClr val="002060"/>
                </a:solidFill>
                <a:latin typeface="Times New Roman" panose="02020603050405020304" pitchFamily="18" charset="0"/>
                <a:cs typeface="Times New Roman" panose="02020603050405020304" pitchFamily="18" charset="0"/>
              </a:rPr>
              <a:t>Объективные факторы непосредственно не зависят от самого проекта: это инфляция, конкуренция, политические и экономические кризисы, экология, налоги и т.д.</a:t>
            </a:r>
          </a:p>
          <a:p>
            <a:pPr marL="158115" indent="450215" algn="just">
              <a:lnSpc>
                <a:spcPct val="150000"/>
              </a:lnSpc>
            </a:pPr>
            <a:r>
              <a:rPr lang="ru-RU" sz="2400" b="1" dirty="0">
                <a:solidFill>
                  <a:srgbClr val="002060"/>
                </a:solidFill>
                <a:latin typeface="Times New Roman" panose="02020603050405020304" pitchFamily="18" charset="0"/>
                <a:cs typeface="Times New Roman" panose="02020603050405020304" pitchFamily="18" charset="0"/>
              </a:rPr>
              <a:t>Субъективные факторы непосредственно характеризуют данный проект: это производственный потенциал, техническое оснащение, уровень производительности труда, проводимая финансовая, техническая и производственная политика и пр.</a:t>
            </a:r>
          </a:p>
        </p:txBody>
      </p:sp>
    </p:spTree>
    <p:extLst>
      <p:ext uri="{BB962C8B-B14F-4D97-AF65-F5344CB8AC3E}">
        <p14:creationId xmlns:p14="http://schemas.microsoft.com/office/powerpoint/2010/main" val="17652146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14814A65-08F5-4051-A003-0E46A7CA2FF7}"/>
              </a:ext>
            </a:extLst>
          </p:cNvPr>
          <p:cNvSpPr/>
          <p:nvPr/>
        </p:nvSpPr>
        <p:spPr>
          <a:xfrm>
            <a:off x="703385" y="351692"/>
            <a:ext cx="10902461" cy="6119945"/>
          </a:xfrm>
          <a:prstGeom prst="rect">
            <a:avLst/>
          </a:prstGeom>
        </p:spPr>
        <p:txBody>
          <a:bodyPr wrap="square">
            <a:spAutoFit/>
          </a:bodyPr>
          <a:lstStyle/>
          <a:p>
            <a:pPr marL="158115" indent="450215" algn="just">
              <a:lnSpc>
                <a:spcPct val="150000"/>
              </a:lnSpc>
            </a:pPr>
            <a:r>
              <a:rPr lang="ru-RU" sz="2400" b="1" dirty="0">
                <a:solidFill>
                  <a:srgbClr val="FF0000"/>
                </a:solidFill>
                <a:latin typeface="Times New Roman" panose="02020603050405020304" pitchFamily="18" charset="0"/>
                <a:cs typeface="Times New Roman" panose="02020603050405020304" pitchFamily="18" charset="0"/>
              </a:rPr>
              <a:t>Инструменты качественного анализа:</a:t>
            </a:r>
          </a:p>
          <a:p>
            <a:pPr marL="158115" indent="450215" algn="just">
              <a:lnSpc>
                <a:spcPct val="150000"/>
              </a:lnSpc>
            </a:pPr>
            <a:r>
              <a:rPr lang="ru-RU" sz="2400" b="1" dirty="0">
                <a:solidFill>
                  <a:srgbClr val="002060"/>
                </a:solidFill>
                <a:latin typeface="Times New Roman" panose="02020603050405020304" pitchFamily="18" charset="0"/>
                <a:cs typeface="Times New Roman" panose="02020603050405020304" pitchFamily="18" charset="0"/>
              </a:rPr>
              <a:t>1. </a:t>
            </a:r>
            <a:r>
              <a:rPr lang="ru-RU" sz="2400" b="1" dirty="0">
                <a:solidFill>
                  <a:srgbClr val="FF0000"/>
                </a:solidFill>
                <a:latin typeface="Times New Roman" panose="02020603050405020304" pitchFamily="18" charset="0"/>
                <a:cs typeface="Times New Roman" panose="02020603050405020304" pitchFamily="18" charset="0"/>
              </a:rPr>
              <a:t>SWOT – анализ</a:t>
            </a:r>
            <a:r>
              <a:rPr lang="ru-RU" sz="2400" b="1" dirty="0">
                <a:solidFill>
                  <a:srgbClr val="002060"/>
                </a:solidFill>
                <a:latin typeface="Times New Roman" panose="02020603050405020304" pitchFamily="18" charset="0"/>
                <a:cs typeface="Times New Roman" panose="02020603050405020304" pitchFamily="18" charset="0"/>
              </a:rPr>
              <a:t>, называемый так по первым буквам английских слов, характеризующих содержание и направленность этого метода: сильные (</a:t>
            </a:r>
            <a:r>
              <a:rPr lang="ru-RU" sz="2400" b="1" dirty="0" err="1">
                <a:solidFill>
                  <a:srgbClr val="002060"/>
                </a:solidFill>
                <a:latin typeface="Times New Roman" panose="02020603050405020304" pitchFamily="18" charset="0"/>
                <a:cs typeface="Times New Roman" panose="02020603050405020304" pitchFamily="18" charset="0"/>
              </a:rPr>
              <a:t>Strengths</a:t>
            </a:r>
            <a:r>
              <a:rPr lang="ru-RU" sz="2400" b="1" dirty="0">
                <a:solidFill>
                  <a:srgbClr val="002060"/>
                </a:solidFill>
                <a:latin typeface="Times New Roman" panose="02020603050405020304" pitchFamily="18" charset="0"/>
                <a:cs typeface="Times New Roman" panose="02020603050405020304" pitchFamily="18" charset="0"/>
              </a:rPr>
              <a:t>) и слабые (</a:t>
            </a:r>
            <a:r>
              <a:rPr lang="ru-RU" sz="2400" b="1" dirty="0" err="1">
                <a:solidFill>
                  <a:srgbClr val="002060"/>
                </a:solidFill>
                <a:latin typeface="Times New Roman" panose="02020603050405020304" pitchFamily="18" charset="0"/>
                <a:cs typeface="Times New Roman" panose="02020603050405020304" pitchFamily="18" charset="0"/>
              </a:rPr>
              <a:t>Weaknesses</a:t>
            </a:r>
            <a:r>
              <a:rPr lang="ru-RU" sz="2400" b="1" dirty="0">
                <a:solidFill>
                  <a:srgbClr val="002060"/>
                </a:solidFill>
                <a:latin typeface="Times New Roman" panose="02020603050405020304" pitchFamily="18" charset="0"/>
                <a:cs typeface="Times New Roman" panose="02020603050405020304" pitchFamily="18" charset="0"/>
              </a:rPr>
              <a:t>) стороны, возможности (</a:t>
            </a:r>
            <a:r>
              <a:rPr lang="ru-RU" sz="2400" b="1" dirty="0" err="1">
                <a:solidFill>
                  <a:srgbClr val="002060"/>
                </a:solidFill>
                <a:latin typeface="Times New Roman" panose="02020603050405020304" pitchFamily="18" charset="0"/>
                <a:cs typeface="Times New Roman" panose="02020603050405020304" pitchFamily="18" charset="0"/>
              </a:rPr>
              <a:t>Opportunities</a:t>
            </a:r>
            <a:r>
              <a:rPr lang="ru-RU" sz="2400" b="1" dirty="0">
                <a:solidFill>
                  <a:srgbClr val="002060"/>
                </a:solidFill>
                <a:latin typeface="Times New Roman" panose="02020603050405020304" pitchFamily="18" charset="0"/>
                <a:cs typeface="Times New Roman" panose="02020603050405020304" pitchFamily="18" charset="0"/>
              </a:rPr>
              <a:t>) и угрозы (</a:t>
            </a:r>
            <a:r>
              <a:rPr lang="ru-RU" sz="2400" b="1" dirty="0" err="1">
                <a:solidFill>
                  <a:srgbClr val="002060"/>
                </a:solidFill>
                <a:latin typeface="Times New Roman" panose="02020603050405020304" pitchFamily="18" charset="0"/>
                <a:cs typeface="Times New Roman" panose="02020603050405020304" pitchFamily="18" charset="0"/>
              </a:rPr>
              <a:t>Threats</a:t>
            </a:r>
            <a:r>
              <a:rPr lang="ru-RU" sz="2400" b="1" dirty="0">
                <a:solidFill>
                  <a:srgbClr val="002060"/>
                </a:solidFill>
                <a:latin typeface="Times New Roman" panose="02020603050405020304" pitchFamily="18" charset="0"/>
                <a:cs typeface="Times New Roman" panose="02020603050405020304" pitchFamily="18" charset="0"/>
              </a:rPr>
              <a:t>), является одним из наиболее распространенных видов анализа. На основе данного исследования организация должна максимально использовать свои сильные стороны, попытаться преодолеть слабости, воспользоваться благоприятными возможностями и защититься от потенциальных угроз при реализации проекта. Структура матрицы SWOT-анализа представлена на рисунке. </a:t>
            </a:r>
          </a:p>
          <a:p>
            <a:pPr marL="158115" indent="450215" algn="just">
              <a:lnSpc>
                <a:spcPct val="150000"/>
              </a:lnSpc>
            </a:pPr>
            <a:endParaRPr lang="ru-RU" sz="2400" b="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786186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Таблица 5">
            <a:extLst>
              <a:ext uri="{FF2B5EF4-FFF2-40B4-BE49-F238E27FC236}">
                <a16:creationId xmlns:a16="http://schemas.microsoft.com/office/drawing/2014/main" id="{35124655-0E71-41A4-AF94-2DFAF3A6F38E}"/>
              </a:ext>
            </a:extLst>
          </p:cNvPr>
          <p:cNvGraphicFramePr>
            <a:graphicFrameLocks noGrp="1"/>
          </p:cNvGraphicFramePr>
          <p:nvPr>
            <p:extLst>
              <p:ext uri="{D42A27DB-BD31-4B8C-83A1-F6EECF244321}">
                <p14:modId xmlns:p14="http://schemas.microsoft.com/office/powerpoint/2010/main" val="1680159792"/>
              </p:ext>
            </p:extLst>
          </p:nvPr>
        </p:nvGraphicFramePr>
        <p:xfrm>
          <a:off x="934720" y="1131146"/>
          <a:ext cx="10426701" cy="4218094"/>
        </p:xfrm>
        <a:graphic>
          <a:graphicData uri="http://schemas.openxmlformats.org/drawingml/2006/table">
            <a:tbl>
              <a:tblPr firstRow="1" bandRow="1">
                <a:tableStyleId>{5C22544A-7EE6-4342-B048-85BDC9FD1C3A}</a:tableStyleId>
              </a:tblPr>
              <a:tblGrid>
                <a:gridCol w="3475567">
                  <a:extLst>
                    <a:ext uri="{9D8B030D-6E8A-4147-A177-3AD203B41FA5}">
                      <a16:colId xmlns:a16="http://schemas.microsoft.com/office/drawing/2014/main" val="238052288"/>
                    </a:ext>
                  </a:extLst>
                </a:gridCol>
                <a:gridCol w="3475567">
                  <a:extLst>
                    <a:ext uri="{9D8B030D-6E8A-4147-A177-3AD203B41FA5}">
                      <a16:colId xmlns:a16="http://schemas.microsoft.com/office/drawing/2014/main" val="2962280370"/>
                    </a:ext>
                  </a:extLst>
                </a:gridCol>
                <a:gridCol w="3475567">
                  <a:extLst>
                    <a:ext uri="{9D8B030D-6E8A-4147-A177-3AD203B41FA5}">
                      <a16:colId xmlns:a16="http://schemas.microsoft.com/office/drawing/2014/main" val="3306927515"/>
                    </a:ext>
                  </a:extLst>
                </a:gridCol>
              </a:tblGrid>
              <a:tr h="2109047">
                <a:tc>
                  <a:txBody>
                    <a:bodyPr/>
                    <a:lstStyle/>
                    <a:p>
                      <a:pPr algn="ctr"/>
                      <a:endParaRPr lang="en-US" dirty="0">
                        <a:solidFill>
                          <a:srgbClr val="002060"/>
                        </a:solidFill>
                        <a:latin typeface="Times New Roman" panose="02020603050405020304" pitchFamily="18" charset="0"/>
                        <a:cs typeface="Times New Roman" panose="02020603050405020304" pitchFamily="18" charset="0"/>
                      </a:endParaRPr>
                    </a:p>
                    <a:p>
                      <a:pPr algn="ctr"/>
                      <a:endParaRPr lang="en-US" dirty="0">
                        <a:solidFill>
                          <a:srgbClr val="002060"/>
                        </a:solidFill>
                        <a:latin typeface="Times New Roman" panose="02020603050405020304" pitchFamily="18" charset="0"/>
                        <a:cs typeface="Times New Roman" panose="02020603050405020304" pitchFamily="18" charset="0"/>
                      </a:endParaRPr>
                    </a:p>
                    <a:p>
                      <a:pPr algn="ctr"/>
                      <a:endParaRPr lang="en-US" dirty="0">
                        <a:solidFill>
                          <a:srgbClr val="002060"/>
                        </a:solidFill>
                        <a:latin typeface="Times New Roman" panose="02020603050405020304" pitchFamily="18" charset="0"/>
                        <a:cs typeface="Times New Roman" panose="02020603050405020304" pitchFamily="18" charset="0"/>
                      </a:endParaRPr>
                    </a:p>
                    <a:p>
                      <a:pPr algn="ctr"/>
                      <a:r>
                        <a:rPr lang="ru-RU" sz="2400" dirty="0">
                          <a:solidFill>
                            <a:srgbClr val="002060"/>
                          </a:solidFill>
                          <a:latin typeface="Times New Roman" panose="02020603050405020304" pitchFamily="18" charset="0"/>
                          <a:cs typeface="Times New Roman" panose="02020603050405020304" pitchFamily="18" charset="0"/>
                        </a:rPr>
                        <a:t>Внутренние факторы</a:t>
                      </a:r>
                    </a:p>
                  </a:txBody>
                  <a:tcPr>
                    <a:noFill/>
                  </a:tcPr>
                </a:tc>
                <a:tc>
                  <a:txBody>
                    <a:bodyPr/>
                    <a:lstStyle/>
                    <a:p>
                      <a:endParaRPr lang="ru-RU" sz="2400" dirty="0">
                        <a:latin typeface="Times New Roman" panose="02020603050405020304" pitchFamily="18" charset="0"/>
                        <a:cs typeface="Times New Roman" panose="02020603050405020304" pitchFamily="18" charset="0"/>
                      </a:endParaRPr>
                    </a:p>
                    <a:p>
                      <a:endParaRPr lang="ru-RU" sz="2400" dirty="0">
                        <a:latin typeface="Times New Roman" panose="02020603050405020304" pitchFamily="18" charset="0"/>
                        <a:cs typeface="Times New Roman" panose="02020603050405020304" pitchFamily="18" charset="0"/>
                      </a:endParaRPr>
                    </a:p>
                    <a:p>
                      <a:pPr algn="ctr"/>
                      <a:r>
                        <a:rPr lang="ru-RU" sz="2400" dirty="0">
                          <a:latin typeface="Times New Roman" panose="02020603050405020304" pitchFamily="18" charset="0"/>
                          <a:cs typeface="Times New Roman" panose="02020603050405020304" pitchFamily="18" charset="0"/>
                        </a:rPr>
                        <a:t>Сильные стороны</a:t>
                      </a:r>
                    </a:p>
                    <a:p>
                      <a:pPr algn="ctr"/>
                      <a:r>
                        <a:rPr lang="en-US" sz="2400" dirty="0">
                          <a:latin typeface="Times New Roman" panose="02020603050405020304" pitchFamily="18" charset="0"/>
                          <a:cs typeface="Times New Roman" panose="02020603050405020304" pitchFamily="18" charset="0"/>
                        </a:rPr>
                        <a:t>S </a:t>
                      </a:r>
                      <a:r>
                        <a:rPr lang="en-US" sz="2400" i="1" dirty="0">
                          <a:latin typeface="Times New Roman" panose="02020603050405020304" pitchFamily="18" charset="0"/>
                          <a:cs typeface="Times New Roman" panose="02020603050405020304" pitchFamily="18" charset="0"/>
                        </a:rPr>
                        <a:t>(Strengths)</a:t>
                      </a:r>
                      <a:endParaRPr lang="ru-RU" sz="2400" i="1" dirty="0">
                        <a:latin typeface="Times New Roman" panose="02020603050405020304" pitchFamily="18" charset="0"/>
                        <a:cs typeface="Times New Roman" panose="02020603050405020304" pitchFamily="18" charset="0"/>
                      </a:endParaRPr>
                    </a:p>
                  </a:txBody>
                  <a:tcPr>
                    <a:solidFill>
                      <a:schemeClr val="accent1"/>
                    </a:solidFill>
                  </a:tcPr>
                </a:tc>
                <a:tc>
                  <a:txBody>
                    <a:bodyPr/>
                    <a:lstStyle/>
                    <a:p>
                      <a:endParaRPr lang="ru-RU" sz="2400" dirty="0">
                        <a:latin typeface="Times New Roman" panose="02020603050405020304" pitchFamily="18" charset="0"/>
                        <a:cs typeface="Times New Roman" panose="02020603050405020304" pitchFamily="18" charset="0"/>
                      </a:endParaRPr>
                    </a:p>
                    <a:p>
                      <a:endParaRPr lang="ru-RU" sz="2400" dirty="0">
                        <a:latin typeface="Times New Roman" panose="02020603050405020304" pitchFamily="18" charset="0"/>
                        <a:cs typeface="Times New Roman" panose="02020603050405020304" pitchFamily="18" charset="0"/>
                      </a:endParaRPr>
                    </a:p>
                    <a:p>
                      <a:pPr algn="ctr"/>
                      <a:r>
                        <a:rPr lang="ru-RU" sz="2400" dirty="0">
                          <a:latin typeface="Times New Roman" panose="02020603050405020304" pitchFamily="18" charset="0"/>
                          <a:cs typeface="Times New Roman" panose="02020603050405020304" pitchFamily="18" charset="0"/>
                        </a:rPr>
                        <a:t>Слабые стороны</a:t>
                      </a:r>
                      <a:br>
                        <a:rPr lang="ru-RU" sz="2400"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W </a:t>
                      </a:r>
                      <a:r>
                        <a:rPr lang="en-US" sz="2400" i="1" dirty="0">
                          <a:latin typeface="Times New Roman" panose="02020603050405020304" pitchFamily="18" charset="0"/>
                          <a:cs typeface="Times New Roman" panose="02020603050405020304" pitchFamily="18" charset="0"/>
                        </a:rPr>
                        <a:t>(</a:t>
                      </a:r>
                      <a:r>
                        <a:rPr lang="en-US" sz="2400" i="1" dirty="0" err="1">
                          <a:latin typeface="Times New Roman" panose="02020603050405020304" pitchFamily="18" charset="0"/>
                          <a:cs typeface="Times New Roman" panose="02020603050405020304" pitchFamily="18" charset="0"/>
                        </a:rPr>
                        <a:t>Wearnesses</a:t>
                      </a:r>
                      <a:r>
                        <a:rPr lang="en-US" sz="2400" i="1" dirty="0">
                          <a:latin typeface="Times New Roman" panose="02020603050405020304" pitchFamily="18" charset="0"/>
                          <a:cs typeface="Times New Roman" panose="02020603050405020304" pitchFamily="18" charset="0"/>
                        </a:rPr>
                        <a:t>)</a:t>
                      </a:r>
                      <a:endParaRPr lang="ru-RU" sz="2400" i="1" dirty="0">
                        <a:latin typeface="Times New Roman" panose="02020603050405020304" pitchFamily="18" charset="0"/>
                        <a:cs typeface="Times New Roman" panose="02020603050405020304" pitchFamily="18" charset="0"/>
                      </a:endParaRPr>
                    </a:p>
                  </a:txBody>
                  <a:tcPr>
                    <a:solidFill>
                      <a:schemeClr val="accent1"/>
                    </a:solidFill>
                  </a:tcPr>
                </a:tc>
                <a:extLst>
                  <a:ext uri="{0D108BD9-81ED-4DB2-BD59-A6C34878D82A}">
                    <a16:rowId xmlns:a16="http://schemas.microsoft.com/office/drawing/2014/main" val="1300373842"/>
                  </a:ext>
                </a:extLst>
              </a:tr>
              <a:tr h="210904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ru-RU" sz="2400" b="1" kern="1200" dirty="0">
                        <a:solidFill>
                          <a:srgbClr val="002060"/>
                        </a:solidFill>
                        <a:latin typeface="Times New Roman" panose="02020603050405020304" pitchFamily="18" charset="0"/>
                        <a:ea typeface="+mn-ea"/>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ru-RU" sz="2400" b="1" kern="1200" dirty="0">
                        <a:solidFill>
                          <a:srgbClr val="002060"/>
                        </a:solidFill>
                        <a:latin typeface="Times New Roman" panose="02020603050405020304" pitchFamily="18" charset="0"/>
                        <a:ea typeface="+mn-ea"/>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ru-RU" sz="2400" b="1" kern="1200" dirty="0">
                          <a:solidFill>
                            <a:srgbClr val="002060"/>
                          </a:solidFill>
                          <a:latin typeface="Times New Roman" panose="02020603050405020304" pitchFamily="18" charset="0"/>
                          <a:ea typeface="+mn-ea"/>
                          <a:cs typeface="Times New Roman" panose="02020603050405020304" pitchFamily="18" charset="0"/>
                        </a:rPr>
                        <a:t>Внешние факторы</a:t>
                      </a:r>
                    </a:p>
                    <a:p>
                      <a:endParaRPr lang="ru-RU" dirty="0"/>
                    </a:p>
                  </a:txBody>
                  <a:tcPr>
                    <a:noFill/>
                  </a:tcPr>
                </a:tc>
                <a:tc>
                  <a:txBody>
                    <a:bodyPr/>
                    <a:lstStyle/>
                    <a:p>
                      <a:pPr algn="ctr"/>
                      <a:endParaRPr lang="en-US" sz="2400" dirty="0">
                        <a:latin typeface="Times New Roman" panose="02020603050405020304" pitchFamily="18" charset="0"/>
                        <a:cs typeface="Times New Roman" panose="02020603050405020304" pitchFamily="18" charset="0"/>
                      </a:endParaRPr>
                    </a:p>
                    <a:p>
                      <a:pPr algn="ctr"/>
                      <a:endParaRPr lang="en-US" sz="2400" dirty="0">
                        <a:latin typeface="Times New Roman" panose="02020603050405020304" pitchFamily="18" charset="0"/>
                        <a:cs typeface="Times New Roman" panose="02020603050405020304" pitchFamily="18" charset="0"/>
                      </a:endParaRPr>
                    </a:p>
                    <a:p>
                      <a:pPr algn="ctr"/>
                      <a:r>
                        <a:rPr lang="ru-RU" sz="2400" dirty="0">
                          <a:latin typeface="Times New Roman" panose="02020603050405020304" pitchFamily="18" charset="0"/>
                          <a:cs typeface="Times New Roman" panose="02020603050405020304" pitchFamily="18" charset="0"/>
                        </a:rPr>
                        <a:t>Возможности</a:t>
                      </a:r>
                    </a:p>
                    <a:p>
                      <a:pPr algn="ctr"/>
                      <a:r>
                        <a:rPr lang="en-US" sz="2400" dirty="0">
                          <a:latin typeface="Times New Roman" panose="02020603050405020304" pitchFamily="18" charset="0"/>
                          <a:cs typeface="Times New Roman" panose="02020603050405020304" pitchFamily="18" charset="0"/>
                        </a:rPr>
                        <a:t>O </a:t>
                      </a:r>
                      <a:r>
                        <a:rPr lang="en-US" sz="2400" i="1" dirty="0">
                          <a:latin typeface="Times New Roman" panose="02020603050405020304" pitchFamily="18" charset="0"/>
                          <a:cs typeface="Times New Roman" panose="02020603050405020304" pitchFamily="18" charset="0"/>
                        </a:rPr>
                        <a:t>(Opportunities)</a:t>
                      </a:r>
                      <a:endParaRPr lang="ru-RU" sz="2400" i="1" dirty="0">
                        <a:latin typeface="Times New Roman" panose="02020603050405020304" pitchFamily="18" charset="0"/>
                        <a:cs typeface="Times New Roman" panose="02020603050405020304" pitchFamily="18" charset="0"/>
                      </a:endParaRPr>
                    </a:p>
                    <a:p>
                      <a:endParaRPr lang="ru-RU" sz="2400" dirty="0">
                        <a:latin typeface="Times New Roman" panose="02020603050405020304" pitchFamily="18" charset="0"/>
                        <a:cs typeface="Times New Roman" panose="02020603050405020304" pitchFamily="18" charset="0"/>
                      </a:endParaRPr>
                    </a:p>
                  </a:txBody>
                  <a:tcP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2400" dirty="0">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2400" dirty="0">
                        <a:latin typeface="Times New Roman" panose="02020603050405020304" pitchFamily="18" charset="0"/>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ru-RU" sz="2400" dirty="0">
                          <a:latin typeface="Times New Roman" panose="02020603050405020304" pitchFamily="18" charset="0"/>
                          <a:cs typeface="Times New Roman" panose="02020603050405020304" pitchFamily="18" charset="0"/>
                        </a:rPr>
                        <a:t>Угрозы</a:t>
                      </a:r>
                      <a:br>
                        <a:rPr lang="ru-RU" sz="2400"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T </a:t>
                      </a:r>
                      <a:r>
                        <a:rPr lang="en-US" sz="2400" i="1" dirty="0">
                          <a:latin typeface="Times New Roman" panose="02020603050405020304" pitchFamily="18" charset="0"/>
                          <a:cs typeface="Times New Roman" panose="02020603050405020304" pitchFamily="18" charset="0"/>
                        </a:rPr>
                        <a:t>(Threats)</a:t>
                      </a:r>
                      <a:endParaRPr lang="ru-RU" sz="2400" i="1" dirty="0">
                        <a:latin typeface="Times New Roman" panose="02020603050405020304" pitchFamily="18" charset="0"/>
                        <a:cs typeface="Times New Roman" panose="02020603050405020304" pitchFamily="18" charset="0"/>
                      </a:endParaRPr>
                    </a:p>
                    <a:p>
                      <a:endParaRPr lang="ru-RU" sz="2400" dirty="0">
                        <a:latin typeface="Times New Roman" panose="02020603050405020304" pitchFamily="18" charset="0"/>
                        <a:cs typeface="Times New Roman" panose="02020603050405020304" pitchFamily="18" charset="0"/>
                      </a:endParaRPr>
                    </a:p>
                  </a:txBody>
                  <a:tcPr>
                    <a:solidFill>
                      <a:schemeClr val="accent1"/>
                    </a:solidFill>
                  </a:tcPr>
                </a:tc>
                <a:extLst>
                  <a:ext uri="{0D108BD9-81ED-4DB2-BD59-A6C34878D82A}">
                    <a16:rowId xmlns:a16="http://schemas.microsoft.com/office/drawing/2014/main" val="1866542620"/>
                  </a:ext>
                </a:extLst>
              </a:tr>
            </a:tbl>
          </a:graphicData>
        </a:graphic>
      </p:graphicFrame>
      <p:sp>
        <p:nvSpPr>
          <p:cNvPr id="7" name="Заголовок 3">
            <a:extLst>
              <a:ext uri="{FF2B5EF4-FFF2-40B4-BE49-F238E27FC236}">
                <a16:creationId xmlns:a16="http://schemas.microsoft.com/office/drawing/2014/main" id="{BBED563D-D6AE-4493-90A1-4C0F7FE8B7E2}"/>
              </a:ext>
            </a:extLst>
          </p:cNvPr>
          <p:cNvSpPr txBox="1">
            <a:spLocks/>
          </p:cNvSpPr>
          <p:nvPr/>
        </p:nvSpPr>
        <p:spPr>
          <a:xfrm>
            <a:off x="618979" y="333827"/>
            <a:ext cx="11015003" cy="74959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ru-RU" sz="3600" dirty="0">
                <a:solidFill>
                  <a:srgbClr val="C00000"/>
                </a:solidFill>
                <a:latin typeface="Times New Roman" panose="02020603050405020304" pitchFamily="18" charset="0"/>
                <a:cs typeface="Times New Roman" panose="02020603050405020304" pitchFamily="18" charset="0"/>
              </a:rPr>
              <a:t>Матрица </a:t>
            </a:r>
            <a:r>
              <a:rPr lang="en-US" sz="3600" dirty="0">
                <a:solidFill>
                  <a:srgbClr val="C00000"/>
                </a:solidFill>
                <a:latin typeface="Times New Roman" panose="02020603050405020304" pitchFamily="18" charset="0"/>
                <a:cs typeface="Times New Roman" panose="02020603050405020304" pitchFamily="18" charset="0"/>
              </a:rPr>
              <a:t>SWOT</a:t>
            </a:r>
            <a:r>
              <a:rPr lang="ru-RU" sz="3600" dirty="0">
                <a:solidFill>
                  <a:srgbClr val="C00000"/>
                </a:solidFill>
                <a:latin typeface="Times New Roman" panose="02020603050405020304" pitchFamily="18" charset="0"/>
                <a:cs typeface="Times New Roman" panose="02020603050405020304" pitchFamily="18" charset="0"/>
              </a:rPr>
              <a:t>-анализ</a:t>
            </a:r>
          </a:p>
        </p:txBody>
      </p:sp>
    </p:spTree>
    <p:extLst>
      <p:ext uri="{BB962C8B-B14F-4D97-AF65-F5344CB8AC3E}">
        <p14:creationId xmlns:p14="http://schemas.microsoft.com/office/powerpoint/2010/main" val="16061382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294B5F9A-E98A-4CD2-AD24-945007207FEC}"/>
              </a:ext>
            </a:extLst>
          </p:cNvPr>
          <p:cNvSpPr txBox="1">
            <a:spLocks/>
          </p:cNvSpPr>
          <p:nvPr/>
        </p:nvSpPr>
        <p:spPr>
          <a:xfrm>
            <a:off x="745588" y="608147"/>
            <a:ext cx="11015003" cy="749599"/>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600" dirty="0">
                <a:solidFill>
                  <a:srgbClr val="C00000"/>
                </a:solidFill>
                <a:latin typeface="Times New Roman" panose="02020603050405020304" pitchFamily="18" charset="0"/>
                <a:cs typeface="Times New Roman" panose="02020603050405020304" pitchFamily="18" charset="0"/>
              </a:rPr>
              <a:t>3.</a:t>
            </a:r>
            <a:r>
              <a:rPr lang="ru-RU" sz="3600" dirty="0">
                <a:solidFill>
                  <a:srgbClr val="C00000"/>
                </a:solidFill>
                <a:latin typeface="Times New Roman" panose="02020603050405020304" pitchFamily="18" charset="0"/>
                <a:cs typeface="Times New Roman" panose="02020603050405020304" pitchFamily="18" charset="0"/>
              </a:rPr>
              <a:t> Анализ чувствительности</a:t>
            </a:r>
          </a:p>
        </p:txBody>
      </p:sp>
      <p:sp>
        <p:nvSpPr>
          <p:cNvPr id="5" name="Прямоугольник 4">
            <a:extLst>
              <a:ext uri="{FF2B5EF4-FFF2-40B4-BE49-F238E27FC236}">
                <a16:creationId xmlns:a16="http://schemas.microsoft.com/office/drawing/2014/main" id="{A83501C3-4B01-4727-BDFC-593CFB71087C}"/>
              </a:ext>
            </a:extLst>
          </p:cNvPr>
          <p:cNvSpPr/>
          <p:nvPr/>
        </p:nvSpPr>
        <p:spPr>
          <a:xfrm>
            <a:off x="647115" y="1357746"/>
            <a:ext cx="11015002" cy="5484643"/>
          </a:xfrm>
          <a:prstGeom prst="rect">
            <a:avLst/>
          </a:prstGeom>
        </p:spPr>
        <p:txBody>
          <a:bodyPr wrap="square">
            <a:spAutoFit/>
          </a:bodyPr>
          <a:lstStyle/>
          <a:p>
            <a:pPr indent="457200" algn="just">
              <a:lnSpc>
                <a:spcPct val="150000"/>
              </a:lnSpc>
            </a:pPr>
            <a:r>
              <a:rPr lang="ru-RU" sz="2400" b="1" dirty="0">
                <a:solidFill>
                  <a:srgbClr val="002060"/>
                </a:solidFill>
                <a:latin typeface="Times New Roman" panose="02020603050405020304" pitchFamily="18" charset="0"/>
                <a:cs typeface="Times New Roman" panose="02020603050405020304" pitchFamily="18" charset="0"/>
              </a:rPr>
              <a:t>В ходе анализа чувствительности происходит последовательное единичное изменение каждой из факторных переменных: каждый раз только одна из таких переменных меняет свое значение на прогнозное число процентов, и на этой основе пересчитывается новая величина результативного показателя.</a:t>
            </a:r>
          </a:p>
          <a:p>
            <a:pPr indent="457200" algn="just">
              <a:lnSpc>
                <a:spcPct val="150000"/>
              </a:lnSpc>
            </a:pPr>
            <a:r>
              <a:rPr lang="ru-RU" sz="2400" b="1" dirty="0">
                <a:solidFill>
                  <a:srgbClr val="002060"/>
                </a:solidFill>
                <a:latin typeface="Times New Roman" panose="02020603050405020304" pitchFamily="18" charset="0"/>
                <a:cs typeface="Times New Roman" panose="02020603050405020304" pitchFamily="18" charset="0"/>
              </a:rPr>
              <a:t>В международной практике широко используется анализ точки безубыточности </a:t>
            </a:r>
            <a:r>
              <a:rPr lang="ru-RU" sz="2400" b="1" i="1" dirty="0">
                <a:solidFill>
                  <a:srgbClr val="002060"/>
                </a:solidFill>
                <a:latin typeface="Times New Roman" panose="02020603050405020304" pitchFamily="18" charset="0"/>
                <a:cs typeface="Times New Roman" panose="02020603050405020304" pitchFamily="18" charset="0"/>
              </a:rPr>
              <a:t>(</a:t>
            </a:r>
            <a:r>
              <a:rPr lang="ru-RU" sz="2400" b="1" i="1" dirty="0" err="1">
                <a:solidFill>
                  <a:srgbClr val="002060"/>
                </a:solidFill>
                <a:latin typeface="Times New Roman" panose="02020603050405020304" pitchFamily="18" charset="0"/>
                <a:cs typeface="Times New Roman" panose="02020603050405020304" pitchFamily="18" charset="0"/>
              </a:rPr>
              <a:t>breakeven</a:t>
            </a:r>
            <a:r>
              <a:rPr lang="ru-RU" sz="2400" b="1" i="1" dirty="0">
                <a:solidFill>
                  <a:srgbClr val="002060"/>
                </a:solidFill>
                <a:latin typeface="Times New Roman" panose="02020603050405020304" pitchFamily="18" charset="0"/>
                <a:cs typeface="Times New Roman" panose="02020603050405020304" pitchFamily="18" charset="0"/>
              </a:rPr>
              <a:t> </a:t>
            </a:r>
            <a:r>
              <a:rPr lang="ru-RU" sz="2400" b="1" i="1" dirty="0" err="1">
                <a:solidFill>
                  <a:srgbClr val="002060"/>
                </a:solidFill>
                <a:latin typeface="Times New Roman" panose="02020603050405020304" pitchFamily="18" charset="0"/>
                <a:cs typeface="Times New Roman" panose="02020603050405020304" pitchFamily="18" charset="0"/>
              </a:rPr>
              <a:t>point</a:t>
            </a:r>
            <a:r>
              <a:rPr lang="ru-RU" sz="2400" b="1" i="1" dirty="0">
                <a:solidFill>
                  <a:srgbClr val="002060"/>
                </a:solidFill>
                <a:latin typeface="Times New Roman" panose="02020603050405020304" pitchFamily="18" charset="0"/>
                <a:cs typeface="Times New Roman" panose="02020603050405020304" pitchFamily="18" charset="0"/>
              </a:rPr>
              <a:t> </a:t>
            </a:r>
            <a:r>
              <a:rPr lang="ru-RU" sz="2400" b="1" i="1" dirty="0" err="1">
                <a:solidFill>
                  <a:srgbClr val="002060"/>
                </a:solidFill>
                <a:latin typeface="Times New Roman" panose="02020603050405020304" pitchFamily="18" charset="0"/>
                <a:cs typeface="Times New Roman" panose="02020603050405020304" pitchFamily="18" charset="0"/>
              </a:rPr>
              <a:t>analysis</a:t>
            </a:r>
            <a:r>
              <a:rPr lang="ru-RU" sz="2400" b="1" i="1" dirty="0">
                <a:solidFill>
                  <a:srgbClr val="002060"/>
                </a:solidFill>
                <a:latin typeface="Times New Roman" panose="02020603050405020304" pitchFamily="18" charset="0"/>
                <a:cs typeface="Times New Roman" panose="02020603050405020304" pitchFamily="18" charset="0"/>
              </a:rPr>
              <a:t>)</a:t>
            </a:r>
            <a:r>
              <a:rPr lang="ru-RU" sz="2400" b="1" dirty="0">
                <a:solidFill>
                  <a:srgbClr val="002060"/>
                </a:solidFill>
                <a:latin typeface="Times New Roman" panose="02020603050405020304" pitchFamily="18" charset="0"/>
                <a:cs typeface="Times New Roman" panose="02020603050405020304" pitchFamily="18" charset="0"/>
              </a:rPr>
              <a:t>, который является простейшим способом, позволяющим проводить грубую оценку рисков проекта, и одним из элементов финансовой информации, используемой при оценке эффективности инвестиционных проектов.</a:t>
            </a:r>
          </a:p>
          <a:p>
            <a:pPr indent="457200" algn="just">
              <a:lnSpc>
                <a:spcPct val="150000"/>
              </a:lnSpc>
            </a:pPr>
            <a:endParaRPr lang="ru-RU" sz="2000" b="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78890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1541584" y="220218"/>
            <a:ext cx="9144000" cy="1585668"/>
          </a:xfrm>
        </p:spPr>
        <p:txBody>
          <a:bodyPr/>
          <a:lstStyle/>
          <a:p>
            <a:r>
              <a:rPr lang="ru-RU" dirty="0">
                <a:solidFill>
                  <a:srgbClr val="C00000"/>
                </a:solidFill>
                <a:latin typeface="Times New Roman" panose="02020603050405020304" pitchFamily="18" charset="0"/>
                <a:cs typeface="Times New Roman" panose="02020603050405020304" pitchFamily="18" charset="0"/>
              </a:rPr>
              <a:t>План лекции:</a:t>
            </a:r>
          </a:p>
        </p:txBody>
      </p:sp>
      <p:sp>
        <p:nvSpPr>
          <p:cNvPr id="6" name="Прямоугольник 5"/>
          <p:cNvSpPr/>
          <p:nvPr/>
        </p:nvSpPr>
        <p:spPr>
          <a:xfrm>
            <a:off x="2078182" y="2454625"/>
            <a:ext cx="8902194" cy="2308324"/>
          </a:xfrm>
          <a:prstGeom prst="rect">
            <a:avLst/>
          </a:prstGeom>
        </p:spPr>
        <p:txBody>
          <a:bodyPr wrap="square">
            <a:spAutoFit/>
          </a:bodyPr>
          <a:lstStyle/>
          <a:p>
            <a:pPr lvl="0"/>
            <a:r>
              <a:rPr lang="en-US" sz="2400" b="1" dirty="0">
                <a:solidFill>
                  <a:srgbClr val="002060"/>
                </a:solidFill>
                <a:latin typeface="Times New Roman" panose="02020603050405020304" pitchFamily="18" charset="0"/>
                <a:cs typeface="Times New Roman" panose="02020603050405020304" pitchFamily="18" charset="0"/>
              </a:rPr>
              <a:t>1.</a:t>
            </a:r>
            <a:r>
              <a:rPr lang="ru-RU" sz="2400" b="1" dirty="0">
                <a:solidFill>
                  <a:srgbClr val="002060"/>
                </a:solidFill>
                <a:latin typeface="Times New Roman" panose="02020603050405020304" pitchFamily="18" charset="0"/>
                <a:cs typeface="Times New Roman" panose="02020603050405020304" pitchFamily="18" charset="0"/>
              </a:rPr>
              <a:t> Абсолютные и относительные показатели оценки риска</a:t>
            </a:r>
          </a:p>
          <a:p>
            <a:pPr lvl="0"/>
            <a:r>
              <a:rPr lang="ru-RU" sz="2400" b="1" dirty="0">
                <a:solidFill>
                  <a:srgbClr val="002060"/>
                </a:solidFill>
                <a:latin typeface="Times New Roman" panose="02020603050405020304" pitchFamily="18" charset="0"/>
                <a:cs typeface="Times New Roman" panose="02020603050405020304" pitchFamily="18" charset="0"/>
              </a:rPr>
              <a:t>2. Качественные подходы к оценке риска</a:t>
            </a:r>
          </a:p>
          <a:p>
            <a:pPr lvl="0"/>
            <a:r>
              <a:rPr lang="ru-RU" sz="2400" b="1" dirty="0">
                <a:solidFill>
                  <a:srgbClr val="002060"/>
                </a:solidFill>
                <a:latin typeface="Times New Roman" panose="02020603050405020304" pitchFamily="18" charset="0"/>
                <a:cs typeface="Times New Roman" panose="02020603050405020304" pitchFamily="18" charset="0"/>
              </a:rPr>
              <a:t>3. Анализ чувствительности</a:t>
            </a:r>
          </a:p>
          <a:p>
            <a:pPr lvl="0"/>
            <a:r>
              <a:rPr lang="ru-RU" sz="2400" b="1" dirty="0">
                <a:solidFill>
                  <a:srgbClr val="002060"/>
                </a:solidFill>
                <a:latin typeface="Times New Roman" panose="02020603050405020304" pitchFamily="18" charset="0"/>
                <a:cs typeface="Times New Roman" panose="02020603050405020304" pitchFamily="18" charset="0"/>
              </a:rPr>
              <a:t>4. Анализ сценариев</a:t>
            </a:r>
          </a:p>
          <a:p>
            <a:pPr lvl="0"/>
            <a:r>
              <a:rPr lang="ru-RU" sz="2400" b="1" dirty="0">
                <a:solidFill>
                  <a:srgbClr val="002060"/>
                </a:solidFill>
                <a:latin typeface="Times New Roman" panose="02020603050405020304" pitchFamily="18" charset="0"/>
                <a:cs typeface="Times New Roman" panose="02020603050405020304" pitchFamily="18" charset="0"/>
              </a:rPr>
              <a:t>5. Метод средневзвешенной стоимости капитала</a:t>
            </a:r>
          </a:p>
          <a:p>
            <a:endParaRPr lang="ru-RU" sz="2400" b="1" dirty="0">
              <a:solidFill>
                <a:srgbClr val="002060"/>
              </a:solidFill>
            </a:endParaRPr>
          </a:p>
        </p:txBody>
      </p:sp>
    </p:spTree>
    <p:extLst>
      <p:ext uri="{BB962C8B-B14F-4D97-AF65-F5344CB8AC3E}">
        <p14:creationId xmlns:p14="http://schemas.microsoft.com/office/powerpoint/2010/main" val="3219243454"/>
      </p:ext>
    </p:extLst>
  </p:cSld>
  <p:clrMapOvr>
    <a:overrideClrMapping bg1="lt1" tx1="dk1" bg2="lt2" tx2="dk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14814A65-08F5-4051-A003-0E46A7CA2FF7}"/>
              </a:ext>
            </a:extLst>
          </p:cNvPr>
          <p:cNvSpPr/>
          <p:nvPr/>
        </p:nvSpPr>
        <p:spPr>
          <a:xfrm>
            <a:off x="703385" y="351692"/>
            <a:ext cx="10902461" cy="3903954"/>
          </a:xfrm>
          <a:prstGeom prst="rect">
            <a:avLst/>
          </a:prstGeom>
        </p:spPr>
        <p:txBody>
          <a:bodyPr wrap="square">
            <a:spAutoFit/>
          </a:bodyPr>
          <a:lstStyle/>
          <a:p>
            <a:pPr marL="158115" indent="450215" algn="just">
              <a:lnSpc>
                <a:spcPct val="150000"/>
              </a:lnSpc>
            </a:pPr>
            <a:r>
              <a:rPr lang="ru-RU" sz="2400" b="1" dirty="0">
                <a:solidFill>
                  <a:srgbClr val="FF0000"/>
                </a:solidFill>
                <a:latin typeface="Times New Roman" panose="02020603050405020304" pitchFamily="18" charset="0"/>
                <a:cs typeface="Times New Roman" panose="02020603050405020304" pitchFamily="18" charset="0"/>
              </a:rPr>
              <a:t>Анализом безубыточности </a:t>
            </a:r>
            <a:r>
              <a:rPr lang="ru-RU" sz="2400" b="1" dirty="0">
                <a:solidFill>
                  <a:srgbClr val="002060"/>
                </a:solidFill>
                <a:latin typeface="Times New Roman" panose="02020603050405020304" pitchFamily="18" charset="0"/>
                <a:cs typeface="Times New Roman" panose="02020603050405020304" pitchFamily="18" charset="0"/>
              </a:rPr>
              <a:t>называется исследование взаимосвязи объема производства, себестоимости и прибыли при изменении этих показателей в процессе производства. Цель его – выявление сбалансированного соотношения между издержками, объемом производства и прибылями; в конечном счете – нахождение объема реализации, необходимого для возмещения издержек.</a:t>
            </a:r>
          </a:p>
          <a:p>
            <a:pPr marL="158115" indent="450215" algn="just">
              <a:lnSpc>
                <a:spcPct val="150000"/>
              </a:lnSpc>
            </a:pPr>
            <a:endParaRPr lang="ru-RU" sz="2400" b="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478284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14814A65-08F5-4051-A003-0E46A7CA2FF7}"/>
              </a:ext>
            </a:extLst>
          </p:cNvPr>
          <p:cNvSpPr/>
          <p:nvPr/>
        </p:nvSpPr>
        <p:spPr>
          <a:xfrm>
            <a:off x="703385" y="351692"/>
            <a:ext cx="10902461" cy="6673943"/>
          </a:xfrm>
          <a:prstGeom prst="rect">
            <a:avLst/>
          </a:prstGeom>
        </p:spPr>
        <p:txBody>
          <a:bodyPr wrap="square">
            <a:spAutoFit/>
          </a:bodyPr>
          <a:lstStyle/>
          <a:p>
            <a:pPr marL="158115" indent="450215" algn="just">
              <a:lnSpc>
                <a:spcPct val="150000"/>
              </a:lnSpc>
            </a:pPr>
            <a:r>
              <a:rPr lang="ru-RU" sz="2200" b="1" dirty="0">
                <a:solidFill>
                  <a:srgbClr val="002060"/>
                </a:solidFill>
                <a:latin typeface="Times New Roman" panose="02020603050405020304" pitchFamily="18" charset="0"/>
                <a:cs typeface="Times New Roman" panose="02020603050405020304" pitchFamily="18" charset="0"/>
              </a:rPr>
              <a:t>Проведение анализа безубыточности представляет собой моделирование реального процесса и базируется на следующих исходных предпосылках:</a:t>
            </a:r>
          </a:p>
          <a:p>
            <a:pPr marL="158115" lvl="0" indent="450215" algn="just">
              <a:lnSpc>
                <a:spcPct val="150000"/>
              </a:lnSpc>
            </a:pPr>
            <a:r>
              <a:rPr lang="en-US" sz="2200" b="1" dirty="0">
                <a:solidFill>
                  <a:srgbClr val="002060"/>
                </a:solidFill>
                <a:latin typeface="Times New Roman" panose="02020603050405020304" pitchFamily="18" charset="0"/>
                <a:cs typeface="Times New Roman" panose="02020603050405020304" pitchFamily="18" charset="0"/>
              </a:rPr>
              <a:t>1</a:t>
            </a:r>
            <a:r>
              <a:rPr lang="ru-RU" sz="2200" b="1" dirty="0">
                <a:solidFill>
                  <a:srgbClr val="002060"/>
                </a:solidFill>
                <a:latin typeface="Times New Roman" panose="02020603050405020304" pitchFamily="18" charset="0"/>
                <a:cs typeface="Times New Roman" panose="02020603050405020304" pitchFamily="18" charset="0"/>
              </a:rPr>
              <a:t>. неизменность цен реализации, с одной стороны, и цен на потребляемые производственные ресурсы – с другой;</a:t>
            </a:r>
          </a:p>
          <a:p>
            <a:pPr marL="158115" lvl="0" indent="450215" algn="just">
              <a:lnSpc>
                <a:spcPct val="150000"/>
              </a:lnSpc>
            </a:pPr>
            <a:r>
              <a:rPr lang="ru-RU" sz="2200" b="1" dirty="0">
                <a:solidFill>
                  <a:srgbClr val="002060"/>
                </a:solidFill>
                <a:latin typeface="Times New Roman" panose="02020603050405020304" pitchFamily="18" charset="0"/>
                <a:cs typeface="Times New Roman" panose="02020603050405020304" pitchFamily="18" charset="0"/>
              </a:rPr>
              <a:t>2. разделение затрат предприятия на постоянные, которые остаются неизменными при незначительных изменениях объема производства, и переменные, изменение которых предполагается пропорциональным объему;</a:t>
            </a:r>
          </a:p>
          <a:p>
            <a:pPr marL="158115" lvl="0" indent="450215" algn="just">
              <a:lnSpc>
                <a:spcPct val="150000"/>
              </a:lnSpc>
            </a:pPr>
            <a:r>
              <a:rPr lang="ru-RU" sz="2200" b="1" dirty="0">
                <a:solidFill>
                  <a:srgbClr val="002060"/>
                </a:solidFill>
                <a:latin typeface="Times New Roman" panose="02020603050405020304" pitchFamily="18" charset="0"/>
                <a:cs typeface="Times New Roman" panose="02020603050405020304" pitchFamily="18" charset="0"/>
              </a:rPr>
              <a:t>3. пропорциональность поступающей выручки и объема реализации;</a:t>
            </a:r>
          </a:p>
          <a:p>
            <a:pPr marL="158115" lvl="0" indent="450215" algn="just">
              <a:lnSpc>
                <a:spcPct val="150000"/>
              </a:lnSpc>
            </a:pPr>
            <a:r>
              <a:rPr lang="ru-RU" sz="2200" b="1" dirty="0">
                <a:solidFill>
                  <a:srgbClr val="002060"/>
                </a:solidFill>
                <a:latin typeface="Times New Roman" panose="02020603050405020304" pitchFamily="18" charset="0"/>
                <a:cs typeface="Times New Roman" panose="02020603050405020304" pitchFamily="18" charset="0"/>
              </a:rPr>
              <a:t>4. существование единственной точки критического объема производства (что вытекает из вышеперечисленных условий);</a:t>
            </a:r>
          </a:p>
          <a:p>
            <a:pPr marL="158115" lvl="0" indent="450215" algn="just">
              <a:lnSpc>
                <a:spcPct val="150000"/>
              </a:lnSpc>
            </a:pPr>
            <a:r>
              <a:rPr lang="ru-RU" sz="2200" b="1" dirty="0">
                <a:solidFill>
                  <a:srgbClr val="002060"/>
                </a:solidFill>
                <a:latin typeface="Times New Roman" panose="02020603050405020304" pitchFamily="18" charset="0"/>
                <a:cs typeface="Times New Roman" panose="02020603050405020304" pitchFamily="18" charset="0"/>
              </a:rPr>
              <a:t>5. равенство объема производства объему реализации;</a:t>
            </a:r>
          </a:p>
          <a:p>
            <a:pPr marL="158115" lvl="0" indent="450215" algn="just">
              <a:lnSpc>
                <a:spcPct val="150000"/>
              </a:lnSpc>
            </a:pPr>
            <a:r>
              <a:rPr lang="ru-RU" sz="2200" b="1" dirty="0">
                <a:solidFill>
                  <a:srgbClr val="002060"/>
                </a:solidFill>
                <a:latin typeface="Times New Roman" panose="02020603050405020304" pitchFamily="18" charset="0"/>
                <a:cs typeface="Times New Roman" panose="02020603050405020304" pitchFamily="18" charset="0"/>
              </a:rPr>
              <a:t>6. постоянство ассортимента изделий в случае выпуска нескольких изделий.</a:t>
            </a:r>
          </a:p>
          <a:p>
            <a:pPr marL="158115" indent="450215" algn="just">
              <a:lnSpc>
                <a:spcPct val="150000"/>
              </a:lnSpc>
            </a:pPr>
            <a:endParaRPr lang="ru-RU" sz="2400" b="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975071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7FC6FE2F-1832-4A74-8B34-B12A79CAAE42}"/>
              </a:ext>
            </a:extLst>
          </p:cNvPr>
          <p:cNvSpPr txBox="1">
            <a:spLocks/>
          </p:cNvSpPr>
          <p:nvPr/>
        </p:nvSpPr>
        <p:spPr>
          <a:xfrm>
            <a:off x="618979" y="333827"/>
            <a:ext cx="11015003" cy="74959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ru-RU" sz="3600" dirty="0">
                <a:solidFill>
                  <a:srgbClr val="C00000"/>
                </a:solidFill>
                <a:latin typeface="Times New Roman" panose="02020603050405020304" pitchFamily="18" charset="0"/>
                <a:cs typeface="Times New Roman" panose="02020603050405020304" pitchFamily="18" charset="0"/>
              </a:rPr>
              <a:t>Графический подход к анализу точки безубыточности</a:t>
            </a:r>
          </a:p>
        </p:txBody>
      </p:sp>
      <p:grpSp>
        <p:nvGrpSpPr>
          <p:cNvPr id="12" name="Group 2">
            <a:extLst>
              <a:ext uri="{FF2B5EF4-FFF2-40B4-BE49-F238E27FC236}">
                <a16:creationId xmlns:a16="http://schemas.microsoft.com/office/drawing/2014/main" id="{57FBC7CC-9EA5-4957-91A9-41B90F76EA23}"/>
              </a:ext>
            </a:extLst>
          </p:cNvPr>
          <p:cNvGrpSpPr>
            <a:grpSpLocks/>
          </p:cNvGrpSpPr>
          <p:nvPr/>
        </p:nvGrpSpPr>
        <p:grpSpPr bwMode="auto">
          <a:xfrm>
            <a:off x="2754504" y="1197903"/>
            <a:ext cx="8366125" cy="4914029"/>
            <a:chOff x="3389" y="5827"/>
            <a:chExt cx="6586" cy="4420"/>
          </a:xfrm>
        </p:grpSpPr>
        <p:sp>
          <p:nvSpPr>
            <p:cNvPr id="13" name="Text Box 3">
              <a:extLst>
                <a:ext uri="{FF2B5EF4-FFF2-40B4-BE49-F238E27FC236}">
                  <a16:creationId xmlns:a16="http://schemas.microsoft.com/office/drawing/2014/main" id="{C0A83116-A6EB-4B97-B7F6-C52D98E7BF45}"/>
                </a:ext>
              </a:extLst>
            </p:cNvPr>
            <p:cNvSpPr txBox="1">
              <a:spLocks noChangeArrowheads="1"/>
            </p:cNvSpPr>
            <p:nvPr/>
          </p:nvSpPr>
          <p:spPr bwMode="auto">
            <a:xfrm>
              <a:off x="8400" y="9033"/>
              <a:ext cx="1575" cy="244"/>
            </a:xfrm>
            <a:prstGeom prst="rect">
              <a:avLst/>
            </a:prstGeom>
            <a:solidFill>
              <a:srgbClr val="FFFFFF">
                <a:alpha val="0"/>
              </a:srgbClr>
            </a:solidFill>
            <a:ln w="9525">
              <a:noFill/>
              <a:miter lim="800000"/>
              <a:headEnd/>
              <a:tailEnd/>
            </a:ln>
          </p:spPr>
          <p:txBody>
            <a:bodyPr lIns="0" tIns="0" rIns="0" bIns="0"/>
            <a:lstStyle/>
            <a:p>
              <a:pPr algn="ctr"/>
              <a:r>
                <a:rPr lang="ru-RU" altLang="ru-RU" i="1" dirty="0">
                  <a:solidFill>
                    <a:srgbClr val="002060"/>
                  </a:solidFill>
                  <a:latin typeface="Times New Roman" panose="02020603050405020304" pitchFamily="18" charset="0"/>
                  <a:sym typeface="Symbol" panose="05050102010706020507" pitchFamily="18" charset="2"/>
                </a:rPr>
                <a:t>Постоянные расходы</a:t>
              </a:r>
              <a:endParaRPr lang="ru-RU" altLang="ru-RU" dirty="0">
                <a:solidFill>
                  <a:srgbClr val="002060"/>
                </a:solidFill>
                <a:latin typeface="Times New Roman" panose="02020603050405020304" pitchFamily="18" charset="0"/>
              </a:endParaRPr>
            </a:p>
          </p:txBody>
        </p:sp>
        <mc:AlternateContent xmlns:mc="http://schemas.openxmlformats.org/markup-compatibility/2006">
          <mc:Choice xmlns:a14="http://schemas.microsoft.com/office/drawing/2010/main" Requires="a14">
            <p:sp>
              <p:nvSpPr>
                <p:cNvPr id="19" name="Text Box 4">
                  <a:extLst>
                    <a:ext uri="{FF2B5EF4-FFF2-40B4-BE49-F238E27FC236}">
                      <a16:creationId xmlns:a16="http://schemas.microsoft.com/office/drawing/2014/main" id="{3B8837C3-47C6-41A8-804E-2EF127E103B4}"/>
                    </a:ext>
                  </a:extLst>
                </p:cNvPr>
                <p:cNvSpPr txBox="1">
                  <a:spLocks noChangeArrowheads="1"/>
                </p:cNvSpPr>
                <p:nvPr/>
              </p:nvSpPr>
              <p:spPr bwMode="auto">
                <a:xfrm>
                  <a:off x="5998" y="9905"/>
                  <a:ext cx="399" cy="342"/>
                </a:xfrm>
                <a:prstGeom prst="rect">
                  <a:avLst/>
                </a:prstGeom>
                <a:solidFill>
                  <a:srgbClr val="FFFFFF">
                    <a:alpha val="0"/>
                  </a:srgbClr>
                </a:solidFill>
                <a:ln w="9525">
                  <a:solidFill>
                    <a:srgbClr val="000000"/>
                  </a:solidFill>
                  <a:miter lim="800000"/>
                  <a:headEnd/>
                  <a:tailEnd/>
                </a:ln>
              </p:spPr>
              <p:txBody>
                <a:bodyPr lIns="0" tIns="0" rIns="0" bIns="0"/>
                <a:lstStyle/>
                <a:p>
                  <a:pPr algn="ctr"/>
                  <a14:m>
                    <m:oMathPara xmlns:m="http://schemas.openxmlformats.org/officeDocument/2006/math">
                      <m:oMathParaPr>
                        <m:jc m:val="centerGroup"/>
                      </m:oMathParaPr>
                      <m:oMath xmlns:m="http://schemas.openxmlformats.org/officeDocument/2006/math">
                        <m:r>
                          <a:rPr lang="ru-RU" sz="2400" i="1" smtClean="0">
                            <a:solidFill>
                              <a:srgbClr val="002060"/>
                            </a:solidFill>
                            <a:latin typeface="Cambria Math" panose="02040503050406030204" pitchFamily="18" charset="0"/>
                          </a:rPr>
                          <m:t>𝑄</m:t>
                        </m:r>
                        <m:r>
                          <a:rPr lang="ru-RU" sz="2400">
                            <a:solidFill>
                              <a:srgbClr val="002060"/>
                            </a:solidFill>
                            <a:latin typeface="Cambria Math" panose="02040503050406030204" pitchFamily="18" charset="0"/>
                          </a:rPr>
                          <m:t>′</m:t>
                        </m:r>
                      </m:oMath>
                    </m:oMathPara>
                  </a14:m>
                  <a:endParaRPr lang="ru-RU" altLang="ru-RU" sz="2400" dirty="0">
                    <a:solidFill>
                      <a:srgbClr val="002060"/>
                    </a:solidFill>
                    <a:latin typeface="Times New Roman" panose="02020603050405020304" pitchFamily="18" charset="0"/>
                    <a:cs typeface="Times New Roman" panose="02020603050405020304" pitchFamily="18" charset="0"/>
                  </a:endParaRPr>
                </a:p>
              </p:txBody>
            </p:sp>
          </mc:Choice>
          <mc:Fallback>
            <p:sp>
              <p:nvSpPr>
                <p:cNvPr id="19" name="Text Box 4">
                  <a:extLst>
                    <a:ext uri="{FF2B5EF4-FFF2-40B4-BE49-F238E27FC236}">
                      <a16:creationId xmlns:a16="http://schemas.microsoft.com/office/drawing/2014/main" id="{3B8837C3-47C6-41A8-804E-2EF127E103B4}"/>
                    </a:ext>
                  </a:extLst>
                </p:cNvPr>
                <p:cNvSpPr txBox="1">
                  <a:spLocks noRot="1" noChangeAspect="1" noMove="1" noResize="1" noEditPoints="1" noAdjustHandles="1" noChangeArrowheads="1" noChangeShapeType="1" noTextEdit="1"/>
                </p:cNvSpPr>
                <p:nvPr/>
              </p:nvSpPr>
              <p:spPr bwMode="auto">
                <a:xfrm>
                  <a:off x="5998" y="9905"/>
                  <a:ext cx="399" cy="342"/>
                </a:xfrm>
                <a:prstGeom prst="rect">
                  <a:avLst/>
                </a:prstGeom>
                <a:blipFill>
                  <a:blip r:embed="rId2"/>
                  <a:stretch>
                    <a:fillRect l="-11765" b="-23077"/>
                  </a:stretch>
                </a:blipFill>
                <a:ln w="9525">
                  <a:solidFill>
                    <a:srgbClr val="000000"/>
                  </a:solidFill>
                  <a:miter lim="800000"/>
                  <a:headEnd/>
                  <a:tailEnd/>
                </a:ln>
              </p:spPr>
              <p:txBody>
                <a:bodyPr/>
                <a:lstStyle/>
                <a:p>
                  <a:r>
                    <a:rPr lang="ru-RU">
                      <a:noFill/>
                    </a:rPr>
                    <a:t> </a:t>
                  </a:r>
                </a:p>
              </p:txBody>
            </p:sp>
          </mc:Fallback>
        </mc:AlternateContent>
        <p:sp>
          <p:nvSpPr>
            <p:cNvPr id="23" name="Text Box 5">
              <a:extLst>
                <a:ext uri="{FF2B5EF4-FFF2-40B4-BE49-F238E27FC236}">
                  <a16:creationId xmlns:a16="http://schemas.microsoft.com/office/drawing/2014/main" id="{1CA4A037-477F-4382-BB24-057A44B75D58}"/>
                </a:ext>
              </a:extLst>
            </p:cNvPr>
            <p:cNvSpPr txBox="1">
              <a:spLocks noChangeArrowheads="1"/>
            </p:cNvSpPr>
            <p:nvPr/>
          </p:nvSpPr>
          <p:spPr bwMode="auto">
            <a:xfrm>
              <a:off x="7644" y="9905"/>
              <a:ext cx="1207" cy="342"/>
            </a:xfrm>
            <a:prstGeom prst="rect">
              <a:avLst/>
            </a:prstGeom>
            <a:solidFill>
              <a:srgbClr val="FFFFFF">
                <a:alpha val="0"/>
              </a:srgbClr>
            </a:solidFill>
            <a:ln w="9525">
              <a:solidFill>
                <a:srgbClr val="000000"/>
              </a:solidFill>
              <a:miter lim="800000"/>
              <a:headEnd/>
              <a:tailEnd/>
            </a:ln>
          </p:spPr>
          <p:txBody>
            <a:bodyPr lIns="0" tIns="0" rIns="0" bIns="0"/>
            <a:lstStyle/>
            <a:p>
              <a:pPr algn="ctr"/>
              <a:r>
                <a:rPr lang="ru-RU" altLang="ru-RU" sz="2400" i="1" dirty="0">
                  <a:solidFill>
                    <a:srgbClr val="002060"/>
                  </a:solidFill>
                  <a:latin typeface="Times New Roman" panose="02020603050405020304" pitchFamily="18" charset="0"/>
                </a:rPr>
                <a:t>Объем</a:t>
              </a:r>
              <a:endParaRPr lang="ru-RU" altLang="ru-RU" sz="2400" dirty="0">
                <a:solidFill>
                  <a:srgbClr val="002060"/>
                </a:solidFill>
                <a:latin typeface="Times New Roman" panose="02020603050405020304" pitchFamily="18" charset="0"/>
              </a:endParaRPr>
            </a:p>
          </p:txBody>
        </p:sp>
        <p:sp>
          <p:nvSpPr>
            <p:cNvPr id="24" name="Text Box 6">
              <a:extLst>
                <a:ext uri="{FF2B5EF4-FFF2-40B4-BE49-F238E27FC236}">
                  <a16:creationId xmlns:a16="http://schemas.microsoft.com/office/drawing/2014/main" id="{A915580E-A43C-49A8-8555-22A04EDA0007}"/>
                </a:ext>
              </a:extLst>
            </p:cNvPr>
            <p:cNvSpPr txBox="1">
              <a:spLocks noChangeArrowheads="1"/>
            </p:cNvSpPr>
            <p:nvPr/>
          </p:nvSpPr>
          <p:spPr bwMode="auto">
            <a:xfrm>
              <a:off x="3389" y="5827"/>
              <a:ext cx="485" cy="2113"/>
            </a:xfrm>
            <a:prstGeom prst="rect">
              <a:avLst/>
            </a:prstGeom>
            <a:solidFill>
              <a:srgbClr val="FFFFFF">
                <a:alpha val="0"/>
              </a:srgbClr>
            </a:solidFill>
            <a:ln w="9525">
              <a:solidFill>
                <a:srgbClr val="000000"/>
              </a:solidFill>
              <a:miter lim="800000"/>
              <a:headEnd/>
              <a:tailEnd/>
            </a:ln>
          </p:spPr>
          <p:txBody>
            <a:bodyPr vert="vert270" lIns="0" tIns="0" rIns="0" bIns="0"/>
            <a:lstStyle/>
            <a:p>
              <a:pPr algn="ctr"/>
              <a:r>
                <a:rPr lang="ru-RU" altLang="ru-RU" sz="2000" i="1" dirty="0">
                  <a:solidFill>
                    <a:srgbClr val="002060"/>
                  </a:solidFill>
                  <a:latin typeface="Times New Roman" panose="02020603050405020304" pitchFamily="18" charset="0"/>
                </a:rPr>
                <a:t>Себестоимость </a:t>
              </a:r>
              <a:br>
                <a:rPr lang="ru-RU" altLang="ru-RU" sz="2000" i="1" dirty="0">
                  <a:solidFill>
                    <a:srgbClr val="002060"/>
                  </a:solidFill>
                  <a:latin typeface="Times New Roman" panose="02020603050405020304" pitchFamily="18" charset="0"/>
                </a:rPr>
              </a:br>
              <a:r>
                <a:rPr lang="ru-RU" altLang="ru-RU" sz="2000" i="1" dirty="0">
                  <a:solidFill>
                    <a:srgbClr val="002060"/>
                  </a:solidFill>
                  <a:latin typeface="Times New Roman" panose="02020603050405020304" pitchFamily="18" charset="0"/>
                </a:rPr>
                <a:t>и доход</a:t>
              </a:r>
              <a:endParaRPr lang="ru-RU" altLang="ru-RU" sz="2000" dirty="0">
                <a:solidFill>
                  <a:srgbClr val="002060"/>
                </a:solidFill>
                <a:latin typeface="Times New Roman" panose="02020603050405020304" pitchFamily="18" charset="0"/>
              </a:endParaRPr>
            </a:p>
          </p:txBody>
        </p:sp>
        <p:sp>
          <p:nvSpPr>
            <p:cNvPr id="25" name="Line 7">
              <a:extLst>
                <a:ext uri="{FF2B5EF4-FFF2-40B4-BE49-F238E27FC236}">
                  <a16:creationId xmlns:a16="http://schemas.microsoft.com/office/drawing/2014/main" id="{A2B4DAA8-2F09-463B-8FE0-68731D4B8BB9}"/>
                </a:ext>
              </a:extLst>
            </p:cNvPr>
            <p:cNvSpPr>
              <a:spLocks noChangeShapeType="1"/>
            </p:cNvSpPr>
            <p:nvPr/>
          </p:nvSpPr>
          <p:spPr bwMode="auto">
            <a:xfrm>
              <a:off x="3996" y="6770"/>
              <a:ext cx="0" cy="3021"/>
            </a:xfrm>
            <a:prstGeom prst="line">
              <a:avLst/>
            </a:prstGeom>
            <a:noFill/>
            <a:ln w="19050">
              <a:solidFill>
                <a:srgbClr val="002060"/>
              </a:solidFill>
              <a:round/>
              <a:headEnd type="stealth" w="sm" len="lg"/>
              <a:tailEnd/>
            </a:ln>
            <a:extLst>
              <a:ext uri="{909E8E84-426E-40DD-AFC4-6F175D3DCCD1}">
                <a14:hiddenFill xmlns:a14="http://schemas.microsoft.com/office/drawing/2010/main">
                  <a:noFill/>
                </a14:hiddenFill>
              </a:ext>
            </a:extLst>
          </p:spPr>
          <p:txBody>
            <a:bodyPr/>
            <a:lstStyle/>
            <a:p>
              <a:endParaRPr lang="ru-RU"/>
            </a:p>
          </p:txBody>
        </p:sp>
        <p:sp>
          <p:nvSpPr>
            <p:cNvPr id="26" name="Line 8">
              <a:extLst>
                <a:ext uri="{FF2B5EF4-FFF2-40B4-BE49-F238E27FC236}">
                  <a16:creationId xmlns:a16="http://schemas.microsoft.com/office/drawing/2014/main" id="{9220959B-38CE-4710-B4D3-2BE7B0DDD7BF}"/>
                </a:ext>
              </a:extLst>
            </p:cNvPr>
            <p:cNvSpPr>
              <a:spLocks noChangeShapeType="1"/>
            </p:cNvSpPr>
            <p:nvPr/>
          </p:nvSpPr>
          <p:spPr bwMode="auto">
            <a:xfrm>
              <a:off x="3996" y="9791"/>
              <a:ext cx="3933" cy="0"/>
            </a:xfrm>
            <a:prstGeom prst="line">
              <a:avLst/>
            </a:prstGeom>
            <a:noFill/>
            <a:ln w="19050">
              <a:solidFill>
                <a:srgbClr val="002060"/>
              </a:solidFill>
              <a:round/>
              <a:headEnd/>
              <a:tailEnd type="stealth" w="sm" len="lg"/>
            </a:ln>
            <a:extLst>
              <a:ext uri="{909E8E84-426E-40DD-AFC4-6F175D3DCCD1}">
                <a14:hiddenFill xmlns:a14="http://schemas.microsoft.com/office/drawing/2010/main">
                  <a:noFill/>
                </a14:hiddenFill>
              </a:ext>
            </a:extLst>
          </p:spPr>
          <p:txBody>
            <a:bodyPr/>
            <a:lstStyle/>
            <a:p>
              <a:endParaRPr lang="ru-RU" dirty="0"/>
            </a:p>
          </p:txBody>
        </p:sp>
        <p:sp>
          <p:nvSpPr>
            <p:cNvPr id="28" name="Line 10">
              <a:extLst>
                <a:ext uri="{FF2B5EF4-FFF2-40B4-BE49-F238E27FC236}">
                  <a16:creationId xmlns:a16="http://schemas.microsoft.com/office/drawing/2014/main" id="{24E31A3A-5244-4D45-B78F-DDADD879F6E9}"/>
                </a:ext>
              </a:extLst>
            </p:cNvPr>
            <p:cNvSpPr>
              <a:spLocks noChangeShapeType="1"/>
            </p:cNvSpPr>
            <p:nvPr/>
          </p:nvSpPr>
          <p:spPr bwMode="auto">
            <a:xfrm flipH="1">
              <a:off x="3996" y="8963"/>
              <a:ext cx="4047" cy="45"/>
            </a:xfrm>
            <a:prstGeom prst="line">
              <a:avLst/>
            </a:prstGeom>
            <a:noFill/>
            <a:ln w="12700">
              <a:solidFill>
                <a:srgbClr val="002060"/>
              </a:solidFill>
              <a:prstDash val="lgDash"/>
              <a:round/>
              <a:headEnd/>
              <a:tailEnd/>
            </a:ln>
            <a:extLst>
              <a:ext uri="{909E8E84-426E-40DD-AFC4-6F175D3DCCD1}">
                <a14:hiddenFill xmlns:a14="http://schemas.microsoft.com/office/drawing/2010/main">
                  <a:noFill/>
                </a14:hiddenFill>
              </a:ext>
            </a:extLst>
          </p:spPr>
          <p:txBody>
            <a:bodyPr/>
            <a:lstStyle/>
            <a:p>
              <a:endParaRPr lang="ru-RU"/>
            </a:p>
          </p:txBody>
        </p:sp>
        <p:sp>
          <p:nvSpPr>
            <p:cNvPr id="29" name="Line 11">
              <a:extLst>
                <a:ext uri="{FF2B5EF4-FFF2-40B4-BE49-F238E27FC236}">
                  <a16:creationId xmlns:a16="http://schemas.microsoft.com/office/drawing/2014/main" id="{DAB09BD0-D0BD-4D3E-932A-5C54B82A4F59}"/>
                </a:ext>
              </a:extLst>
            </p:cNvPr>
            <p:cNvSpPr>
              <a:spLocks noChangeShapeType="1"/>
            </p:cNvSpPr>
            <p:nvPr/>
          </p:nvSpPr>
          <p:spPr bwMode="auto">
            <a:xfrm flipH="1">
              <a:off x="6198" y="8182"/>
              <a:ext cx="0" cy="1615"/>
            </a:xfrm>
            <a:prstGeom prst="line">
              <a:avLst/>
            </a:prstGeom>
            <a:noFill/>
            <a:ln w="12700">
              <a:solidFill>
                <a:srgbClr val="FF0000"/>
              </a:solidFill>
              <a:prstDash val="lgDash"/>
              <a:round/>
              <a:headEnd/>
              <a:tailEnd/>
            </a:ln>
            <a:extLst>
              <a:ext uri="{909E8E84-426E-40DD-AFC4-6F175D3DCCD1}">
                <a14:hiddenFill xmlns:a14="http://schemas.microsoft.com/office/drawing/2010/main">
                  <a:noFill/>
                </a14:hiddenFill>
              </a:ext>
            </a:extLst>
          </p:spPr>
          <p:txBody>
            <a:bodyPr/>
            <a:lstStyle/>
            <a:p>
              <a:endParaRPr lang="ru-RU"/>
            </a:p>
          </p:txBody>
        </p:sp>
      </p:grpSp>
      <p:cxnSp>
        <p:nvCxnSpPr>
          <p:cNvPr id="3" name="Прямая соединительная линия 2">
            <a:extLst>
              <a:ext uri="{FF2B5EF4-FFF2-40B4-BE49-F238E27FC236}">
                <a16:creationId xmlns:a16="http://schemas.microsoft.com/office/drawing/2014/main" id="{34A0DF2E-6F93-46AA-8959-20E508FBB921}"/>
              </a:ext>
            </a:extLst>
          </p:cNvPr>
          <p:cNvCxnSpPr>
            <a:stCxn id="26" idx="0"/>
          </p:cNvCxnSpPr>
          <p:nvPr/>
        </p:nvCxnSpPr>
        <p:spPr>
          <a:xfrm flipV="1">
            <a:off x="3525570" y="2246303"/>
            <a:ext cx="5140861" cy="3358661"/>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Прямая соединительная линия 5">
            <a:extLst>
              <a:ext uri="{FF2B5EF4-FFF2-40B4-BE49-F238E27FC236}">
                <a16:creationId xmlns:a16="http://schemas.microsoft.com/office/drawing/2014/main" id="{28522C30-0ABD-4BC4-BD72-2055452BD9CF}"/>
              </a:ext>
            </a:extLst>
          </p:cNvPr>
          <p:cNvCxnSpPr>
            <a:stCxn id="28" idx="1"/>
          </p:cNvCxnSpPr>
          <p:nvPr/>
        </p:nvCxnSpPr>
        <p:spPr>
          <a:xfrm flipV="1">
            <a:off x="3525570" y="2995902"/>
            <a:ext cx="5140859" cy="1738545"/>
          </a:xfrm>
          <a:prstGeom prst="line">
            <a:avLst/>
          </a:prstGeom>
        </p:spPr>
        <p:style>
          <a:lnRef idx="1">
            <a:schemeClr val="accent1"/>
          </a:lnRef>
          <a:fillRef idx="0">
            <a:schemeClr val="accent1"/>
          </a:fillRef>
          <a:effectRef idx="0">
            <a:schemeClr val="accent1"/>
          </a:effectRef>
          <a:fontRef idx="minor">
            <a:schemeClr val="tx1"/>
          </a:fontRef>
        </p:style>
      </p:cxnSp>
      <p:sp>
        <p:nvSpPr>
          <p:cNvPr id="30" name="Line 11">
            <a:extLst>
              <a:ext uri="{FF2B5EF4-FFF2-40B4-BE49-F238E27FC236}">
                <a16:creationId xmlns:a16="http://schemas.microsoft.com/office/drawing/2014/main" id="{2B5CC246-8606-468A-9211-D5042669DB33}"/>
              </a:ext>
            </a:extLst>
          </p:cNvPr>
          <p:cNvSpPr>
            <a:spLocks noChangeShapeType="1"/>
          </p:cNvSpPr>
          <p:nvPr/>
        </p:nvSpPr>
        <p:spPr bwMode="auto">
          <a:xfrm flipH="1">
            <a:off x="3525570" y="3784611"/>
            <a:ext cx="2736194" cy="0"/>
          </a:xfrm>
          <a:prstGeom prst="line">
            <a:avLst/>
          </a:prstGeom>
          <a:noFill/>
          <a:ln w="12700">
            <a:solidFill>
              <a:srgbClr val="FF0000"/>
            </a:solidFill>
            <a:prstDash val="lgDash"/>
            <a:round/>
            <a:headEnd/>
            <a:tailEnd/>
          </a:ln>
          <a:extLst>
            <a:ext uri="{909E8E84-426E-40DD-AFC4-6F175D3DCCD1}">
              <a14:hiddenFill xmlns:a14="http://schemas.microsoft.com/office/drawing/2010/main">
                <a:noFill/>
              </a14:hiddenFill>
            </a:ext>
          </a:extLst>
        </p:spPr>
        <p:txBody>
          <a:bodyPr/>
          <a:lstStyle/>
          <a:p>
            <a:endParaRPr lang="ru-RU"/>
          </a:p>
        </p:txBody>
      </p:sp>
      <p:sp>
        <p:nvSpPr>
          <p:cNvPr id="9" name="Правая фигурная скобка 8">
            <a:extLst>
              <a:ext uri="{FF2B5EF4-FFF2-40B4-BE49-F238E27FC236}">
                <a16:creationId xmlns:a16="http://schemas.microsoft.com/office/drawing/2014/main" id="{47A95444-5906-495E-B25E-C8722A347B94}"/>
              </a:ext>
            </a:extLst>
          </p:cNvPr>
          <p:cNvSpPr/>
          <p:nvPr/>
        </p:nvSpPr>
        <p:spPr>
          <a:xfrm>
            <a:off x="8930640" y="4734446"/>
            <a:ext cx="189281" cy="749599"/>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
        <p:nvSpPr>
          <p:cNvPr id="31" name="Правая фигурная скобка 30">
            <a:extLst>
              <a:ext uri="{FF2B5EF4-FFF2-40B4-BE49-F238E27FC236}">
                <a16:creationId xmlns:a16="http://schemas.microsoft.com/office/drawing/2014/main" id="{0ADC9764-95B7-4243-8B86-8E419387180C}"/>
              </a:ext>
            </a:extLst>
          </p:cNvPr>
          <p:cNvSpPr/>
          <p:nvPr/>
        </p:nvSpPr>
        <p:spPr>
          <a:xfrm>
            <a:off x="8926204" y="3816123"/>
            <a:ext cx="189281" cy="749599"/>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
        <p:nvSpPr>
          <p:cNvPr id="10" name="Прямоугольник 9">
            <a:extLst>
              <a:ext uri="{FF2B5EF4-FFF2-40B4-BE49-F238E27FC236}">
                <a16:creationId xmlns:a16="http://schemas.microsoft.com/office/drawing/2014/main" id="{B6229FD4-0A64-4D94-8154-A599A3B001C9}"/>
              </a:ext>
            </a:extLst>
          </p:cNvPr>
          <p:cNvSpPr/>
          <p:nvPr/>
        </p:nvSpPr>
        <p:spPr>
          <a:xfrm>
            <a:off x="9339125" y="3879382"/>
            <a:ext cx="2275046" cy="369332"/>
          </a:xfrm>
          <a:prstGeom prst="rect">
            <a:avLst/>
          </a:prstGeom>
        </p:spPr>
        <p:txBody>
          <a:bodyPr wrap="none">
            <a:spAutoFit/>
          </a:bodyPr>
          <a:lstStyle/>
          <a:p>
            <a:pPr algn="ctr"/>
            <a:r>
              <a:rPr lang="ru-RU" altLang="ru-RU" i="1" dirty="0">
                <a:solidFill>
                  <a:srgbClr val="002060"/>
                </a:solidFill>
                <a:latin typeface="Times New Roman" panose="02020603050405020304" pitchFamily="18" charset="0"/>
                <a:sym typeface="Symbol" panose="05050102010706020507" pitchFamily="18" charset="2"/>
              </a:rPr>
              <a:t>Переменные расходы</a:t>
            </a:r>
            <a:endParaRPr lang="ru-RU" altLang="ru-RU" dirty="0">
              <a:solidFill>
                <a:srgbClr val="002060"/>
              </a:solidFill>
              <a:latin typeface="Times New Roman" panose="02020603050405020304" pitchFamily="18" charset="0"/>
            </a:endParaRPr>
          </a:p>
        </p:txBody>
      </p:sp>
      <p:sp>
        <p:nvSpPr>
          <p:cNvPr id="32" name="Прямоугольник 31">
            <a:extLst>
              <a:ext uri="{FF2B5EF4-FFF2-40B4-BE49-F238E27FC236}">
                <a16:creationId xmlns:a16="http://schemas.microsoft.com/office/drawing/2014/main" id="{DAC54344-26A0-4E58-9C1F-F91141A4F7F9}"/>
              </a:ext>
            </a:extLst>
          </p:cNvPr>
          <p:cNvSpPr/>
          <p:nvPr/>
        </p:nvSpPr>
        <p:spPr>
          <a:xfrm>
            <a:off x="8821411" y="2811858"/>
            <a:ext cx="1965090" cy="369332"/>
          </a:xfrm>
          <a:prstGeom prst="rect">
            <a:avLst/>
          </a:prstGeom>
        </p:spPr>
        <p:txBody>
          <a:bodyPr wrap="none">
            <a:spAutoFit/>
          </a:bodyPr>
          <a:lstStyle/>
          <a:p>
            <a:pPr algn="ctr"/>
            <a:r>
              <a:rPr lang="ru-RU" altLang="ru-RU" i="1" dirty="0">
                <a:solidFill>
                  <a:srgbClr val="002060"/>
                </a:solidFill>
                <a:latin typeface="Times New Roman" panose="02020603050405020304" pitchFamily="18" charset="0"/>
                <a:sym typeface="Symbol" panose="05050102010706020507" pitchFamily="18" charset="2"/>
              </a:rPr>
              <a:t>Полные издержки</a:t>
            </a:r>
            <a:endParaRPr lang="ru-RU" altLang="ru-RU" dirty="0">
              <a:solidFill>
                <a:srgbClr val="002060"/>
              </a:solidFill>
              <a:latin typeface="Times New Roman" panose="02020603050405020304" pitchFamily="18" charset="0"/>
            </a:endParaRPr>
          </a:p>
        </p:txBody>
      </p:sp>
      <p:sp>
        <p:nvSpPr>
          <p:cNvPr id="33" name="Прямоугольник 32">
            <a:extLst>
              <a:ext uri="{FF2B5EF4-FFF2-40B4-BE49-F238E27FC236}">
                <a16:creationId xmlns:a16="http://schemas.microsoft.com/office/drawing/2014/main" id="{E9EDC60B-95AA-4E43-AEB4-FAF04C41BEBC}"/>
              </a:ext>
            </a:extLst>
          </p:cNvPr>
          <p:cNvSpPr/>
          <p:nvPr/>
        </p:nvSpPr>
        <p:spPr>
          <a:xfrm>
            <a:off x="8586080" y="2001097"/>
            <a:ext cx="2213491" cy="369332"/>
          </a:xfrm>
          <a:prstGeom prst="rect">
            <a:avLst/>
          </a:prstGeom>
        </p:spPr>
        <p:txBody>
          <a:bodyPr wrap="none">
            <a:spAutoFit/>
          </a:bodyPr>
          <a:lstStyle/>
          <a:p>
            <a:pPr algn="ctr"/>
            <a:r>
              <a:rPr lang="ru-RU" altLang="ru-RU" i="1" dirty="0">
                <a:solidFill>
                  <a:srgbClr val="002060"/>
                </a:solidFill>
                <a:latin typeface="Times New Roman" panose="02020603050405020304" pitchFamily="18" charset="0"/>
                <a:sym typeface="Symbol" panose="05050102010706020507" pitchFamily="18" charset="2"/>
              </a:rPr>
              <a:t>Выручка от продаж</a:t>
            </a:r>
            <a:endParaRPr lang="ru-RU" altLang="ru-RU" dirty="0">
              <a:solidFill>
                <a:srgbClr val="002060"/>
              </a:solidFill>
              <a:latin typeface="Times New Roman" panose="02020603050405020304" pitchFamily="18" charset="0"/>
            </a:endParaRPr>
          </a:p>
        </p:txBody>
      </p:sp>
      <p:sp>
        <p:nvSpPr>
          <p:cNvPr id="34" name="Прямоугольник 33">
            <a:extLst>
              <a:ext uri="{FF2B5EF4-FFF2-40B4-BE49-F238E27FC236}">
                <a16:creationId xmlns:a16="http://schemas.microsoft.com/office/drawing/2014/main" id="{87C99FED-8C2A-4FDB-8B83-FC9D57FA326B}"/>
              </a:ext>
            </a:extLst>
          </p:cNvPr>
          <p:cNvSpPr/>
          <p:nvPr/>
        </p:nvSpPr>
        <p:spPr>
          <a:xfrm>
            <a:off x="6696577" y="2869390"/>
            <a:ext cx="1782540" cy="369332"/>
          </a:xfrm>
          <a:prstGeom prst="rect">
            <a:avLst/>
          </a:prstGeom>
        </p:spPr>
        <p:txBody>
          <a:bodyPr wrap="none">
            <a:spAutoFit/>
          </a:bodyPr>
          <a:lstStyle/>
          <a:p>
            <a:pPr algn="ctr"/>
            <a:r>
              <a:rPr lang="ru-RU" altLang="ru-RU" i="1" dirty="0">
                <a:solidFill>
                  <a:srgbClr val="002060"/>
                </a:solidFill>
                <a:latin typeface="Times New Roman" panose="02020603050405020304" pitchFamily="18" charset="0"/>
                <a:sym typeface="Symbol" panose="05050102010706020507" pitchFamily="18" charset="2"/>
              </a:rPr>
              <a:t>Область дохода</a:t>
            </a:r>
            <a:endParaRPr lang="ru-RU" altLang="ru-RU" dirty="0">
              <a:solidFill>
                <a:srgbClr val="002060"/>
              </a:solidFill>
              <a:latin typeface="Times New Roman" panose="02020603050405020304" pitchFamily="18" charset="0"/>
            </a:endParaRPr>
          </a:p>
        </p:txBody>
      </p:sp>
      <p:sp>
        <p:nvSpPr>
          <p:cNvPr id="35" name="Прямоугольник 34">
            <a:extLst>
              <a:ext uri="{FF2B5EF4-FFF2-40B4-BE49-F238E27FC236}">
                <a16:creationId xmlns:a16="http://schemas.microsoft.com/office/drawing/2014/main" id="{4F09D43A-E1EC-4340-B120-A132B61DC645}"/>
              </a:ext>
            </a:extLst>
          </p:cNvPr>
          <p:cNvSpPr/>
          <p:nvPr/>
        </p:nvSpPr>
        <p:spPr>
          <a:xfrm>
            <a:off x="2644566" y="4848846"/>
            <a:ext cx="1834413" cy="369332"/>
          </a:xfrm>
          <a:prstGeom prst="rect">
            <a:avLst/>
          </a:prstGeom>
        </p:spPr>
        <p:txBody>
          <a:bodyPr wrap="none">
            <a:spAutoFit/>
          </a:bodyPr>
          <a:lstStyle/>
          <a:p>
            <a:pPr algn="ctr"/>
            <a:r>
              <a:rPr lang="ru-RU" altLang="ru-RU" i="1" dirty="0">
                <a:solidFill>
                  <a:srgbClr val="002060"/>
                </a:solidFill>
                <a:latin typeface="Times New Roman" panose="02020603050405020304" pitchFamily="18" charset="0"/>
                <a:sym typeface="Symbol" panose="05050102010706020507" pitchFamily="18" charset="2"/>
              </a:rPr>
              <a:t>Область потерь</a:t>
            </a:r>
            <a:endParaRPr lang="ru-RU" altLang="ru-RU" dirty="0">
              <a:solidFill>
                <a:srgbClr val="002060"/>
              </a:solidFill>
              <a:latin typeface="Times New Roman" panose="02020603050405020304" pitchFamily="18" charset="0"/>
            </a:endParaRPr>
          </a:p>
        </p:txBody>
      </p:sp>
      <p:sp>
        <p:nvSpPr>
          <p:cNvPr id="36" name="Прямоугольник 35">
            <a:extLst>
              <a:ext uri="{FF2B5EF4-FFF2-40B4-BE49-F238E27FC236}">
                <a16:creationId xmlns:a16="http://schemas.microsoft.com/office/drawing/2014/main" id="{296A7420-7CC4-43BB-BC18-540A73F45498}"/>
              </a:ext>
            </a:extLst>
          </p:cNvPr>
          <p:cNvSpPr/>
          <p:nvPr/>
        </p:nvSpPr>
        <p:spPr>
          <a:xfrm>
            <a:off x="5806642" y="3663287"/>
            <a:ext cx="1863652" cy="646331"/>
          </a:xfrm>
          <a:prstGeom prst="rect">
            <a:avLst/>
          </a:prstGeom>
        </p:spPr>
        <p:txBody>
          <a:bodyPr wrap="none">
            <a:spAutoFit/>
          </a:bodyPr>
          <a:lstStyle/>
          <a:p>
            <a:pPr algn="ctr"/>
            <a:r>
              <a:rPr lang="ru-RU" altLang="ru-RU" i="1" dirty="0">
                <a:solidFill>
                  <a:srgbClr val="002060"/>
                </a:solidFill>
                <a:latin typeface="Times New Roman" panose="02020603050405020304" pitchFamily="18" charset="0"/>
                <a:sym typeface="Symbol" panose="05050102010706020507" pitchFamily="18" charset="2"/>
              </a:rPr>
              <a:t>Точка </a:t>
            </a:r>
            <a:br>
              <a:rPr lang="ru-RU" altLang="ru-RU" i="1" dirty="0">
                <a:solidFill>
                  <a:srgbClr val="002060"/>
                </a:solidFill>
                <a:latin typeface="Times New Roman" panose="02020603050405020304" pitchFamily="18" charset="0"/>
                <a:sym typeface="Symbol" panose="05050102010706020507" pitchFamily="18" charset="2"/>
              </a:rPr>
            </a:br>
            <a:r>
              <a:rPr lang="ru-RU" altLang="ru-RU" i="1" dirty="0">
                <a:solidFill>
                  <a:srgbClr val="002060"/>
                </a:solidFill>
                <a:latin typeface="Times New Roman" panose="02020603050405020304" pitchFamily="18" charset="0"/>
                <a:sym typeface="Symbol" panose="05050102010706020507" pitchFamily="18" charset="2"/>
              </a:rPr>
              <a:t>безубыточности</a:t>
            </a:r>
            <a:endParaRPr lang="ru-RU" altLang="ru-RU" dirty="0">
              <a:solidFill>
                <a:srgbClr val="002060"/>
              </a:solidFill>
              <a:latin typeface="Times New Roman" panose="02020603050405020304" pitchFamily="18" charset="0"/>
            </a:endParaRPr>
          </a:p>
        </p:txBody>
      </p:sp>
    </p:spTree>
    <p:extLst>
      <p:ext uri="{BB962C8B-B14F-4D97-AF65-F5344CB8AC3E}">
        <p14:creationId xmlns:p14="http://schemas.microsoft.com/office/powerpoint/2010/main" val="26770264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p:cTn id="7" dur="500" fill="hold"/>
                                        <p:tgtEl>
                                          <p:spTgt spid="12"/>
                                        </p:tgtEl>
                                        <p:attrNameLst>
                                          <p:attrName>ppt_w</p:attrName>
                                        </p:attrNameLst>
                                      </p:cBhvr>
                                      <p:tavLst>
                                        <p:tav tm="0">
                                          <p:val>
                                            <p:fltVal val="0"/>
                                          </p:val>
                                        </p:tav>
                                        <p:tav tm="100000">
                                          <p:val>
                                            <p:strVal val="#ppt_w"/>
                                          </p:val>
                                        </p:tav>
                                      </p:tavLst>
                                    </p:anim>
                                    <p:anim calcmode="lin" valueType="num">
                                      <p:cBhvr>
                                        <p:cTn id="8" dur="500" fill="hold"/>
                                        <p:tgtEl>
                                          <p:spTgt spid="1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14814A65-08F5-4051-A003-0E46A7CA2FF7}"/>
              </a:ext>
            </a:extLst>
          </p:cNvPr>
          <p:cNvSpPr/>
          <p:nvPr/>
        </p:nvSpPr>
        <p:spPr>
          <a:xfrm>
            <a:off x="703385" y="351692"/>
            <a:ext cx="10902461" cy="4457952"/>
          </a:xfrm>
          <a:prstGeom prst="rect">
            <a:avLst/>
          </a:prstGeom>
        </p:spPr>
        <p:txBody>
          <a:bodyPr wrap="square">
            <a:spAutoFit/>
          </a:bodyPr>
          <a:lstStyle/>
          <a:p>
            <a:pPr marL="158115" indent="450215" algn="just">
              <a:lnSpc>
                <a:spcPct val="150000"/>
              </a:lnSpc>
            </a:pPr>
            <a:r>
              <a:rPr lang="ru-RU" sz="2400" b="1" dirty="0">
                <a:solidFill>
                  <a:srgbClr val="002060"/>
                </a:solidFill>
                <a:latin typeface="Times New Roman" panose="02020603050405020304" pitchFamily="18" charset="0"/>
                <a:cs typeface="Times New Roman" panose="02020603050405020304" pitchFamily="18" charset="0"/>
              </a:rPr>
              <a:t>Анализ безубыточности имеет и аналитическую форму. </a:t>
            </a:r>
          </a:p>
          <a:p>
            <a:pPr marL="158115" indent="450215" algn="just">
              <a:lnSpc>
                <a:spcPct val="150000"/>
              </a:lnSpc>
            </a:pPr>
            <a:r>
              <a:rPr lang="ru-RU" sz="2400" b="1" dirty="0">
                <a:solidFill>
                  <a:srgbClr val="002060"/>
                </a:solidFill>
                <a:latin typeface="Times New Roman" panose="02020603050405020304" pitchFamily="18" charset="0"/>
                <a:cs typeface="Times New Roman" panose="02020603050405020304" pitchFamily="18" charset="0"/>
              </a:rPr>
              <a:t>Аналитический подход предполагает выявление воздействия на прибыль изменений в объеме продаж (Q). Элементами, которые определяют соотношение между этими переменными, являются цена единицы продукции (Р), переменные затраты на единицу продукции (AVC) и постоянные затраты (FC).</a:t>
            </a:r>
          </a:p>
          <a:p>
            <a:pPr marL="158115" indent="450215" algn="just">
              <a:lnSpc>
                <a:spcPct val="150000"/>
              </a:lnSpc>
            </a:pPr>
            <a:r>
              <a:rPr lang="ru-RU" sz="2400" b="1" dirty="0">
                <a:solidFill>
                  <a:srgbClr val="002060"/>
                </a:solidFill>
                <a:latin typeface="Times New Roman" panose="02020603050405020304" pitchFamily="18" charset="0"/>
                <a:cs typeface="Times New Roman" panose="02020603050405020304" pitchFamily="18" charset="0"/>
              </a:rPr>
              <a:t>Общие затраты, равные сумме постоянных и переменных издержек, составляют величину </a:t>
            </a:r>
          </a:p>
        </p:txBody>
      </p:sp>
      <mc:AlternateContent xmlns:mc="http://schemas.openxmlformats.org/markup-compatibility/2006">
        <mc:Choice xmlns:a14="http://schemas.microsoft.com/office/drawing/2010/main" Requires="a14">
          <p:sp>
            <p:nvSpPr>
              <p:cNvPr id="10" name="Прямоугольник 9">
                <a:extLst>
                  <a:ext uri="{FF2B5EF4-FFF2-40B4-BE49-F238E27FC236}">
                    <a16:creationId xmlns:a16="http://schemas.microsoft.com/office/drawing/2014/main" id="{0D3C4DB1-36FA-42BD-92EA-99356871C513}"/>
                  </a:ext>
                </a:extLst>
              </p:cNvPr>
              <p:cNvSpPr/>
              <p:nvPr/>
            </p:nvSpPr>
            <p:spPr>
              <a:xfrm>
                <a:off x="5214701" y="4809644"/>
                <a:ext cx="2357697" cy="461665"/>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d>
                        <m:dPr>
                          <m:ctrlPr>
                            <a:rPr lang="ru-RU" sz="2400" b="1" smtClean="0">
                              <a:solidFill>
                                <a:srgbClr val="002060"/>
                              </a:solidFill>
                              <a:latin typeface="Times New Roman" panose="02020603050405020304" pitchFamily="18" charset="0"/>
                              <a:cs typeface="Times New Roman" panose="02020603050405020304" pitchFamily="18" charset="0"/>
                            </a:rPr>
                          </m:ctrlPr>
                        </m:dPr>
                        <m:e>
                          <m:r>
                            <a:rPr lang="ru-RU" sz="2400" b="1">
                              <a:solidFill>
                                <a:srgbClr val="002060"/>
                              </a:solidFill>
                              <a:latin typeface="Times New Roman" panose="02020603050405020304" pitchFamily="18" charset="0"/>
                              <a:cs typeface="Times New Roman" panose="02020603050405020304" pitchFamily="18" charset="0"/>
                            </a:rPr>
                            <m:t>𝐴𝑉𝐶</m:t>
                          </m:r>
                          <m:r>
                            <a:rPr lang="ru-RU" sz="2400" b="1">
                              <a:solidFill>
                                <a:srgbClr val="002060"/>
                              </a:solidFill>
                              <a:latin typeface="Times New Roman" panose="02020603050405020304" pitchFamily="18" charset="0"/>
                              <a:cs typeface="Times New Roman" panose="02020603050405020304" pitchFamily="18" charset="0"/>
                            </a:rPr>
                            <m:t>⋅</m:t>
                          </m:r>
                          <m:r>
                            <a:rPr lang="ru-RU" sz="2400" b="1">
                              <a:solidFill>
                                <a:srgbClr val="002060"/>
                              </a:solidFill>
                              <a:latin typeface="Times New Roman" panose="02020603050405020304" pitchFamily="18" charset="0"/>
                              <a:cs typeface="Times New Roman" panose="02020603050405020304" pitchFamily="18" charset="0"/>
                            </a:rPr>
                            <m:t>𝑄</m:t>
                          </m:r>
                          <m:r>
                            <a:rPr lang="ru-RU" sz="2400" b="1">
                              <a:solidFill>
                                <a:srgbClr val="002060"/>
                              </a:solidFill>
                              <a:latin typeface="Times New Roman" panose="02020603050405020304" pitchFamily="18" charset="0"/>
                              <a:cs typeface="Times New Roman" panose="02020603050405020304" pitchFamily="18" charset="0"/>
                            </a:rPr>
                            <m:t>+</m:t>
                          </m:r>
                          <m:r>
                            <a:rPr lang="ru-RU" sz="2400" b="1">
                              <a:solidFill>
                                <a:srgbClr val="002060"/>
                              </a:solidFill>
                              <a:latin typeface="Times New Roman" panose="02020603050405020304" pitchFamily="18" charset="0"/>
                              <a:cs typeface="Times New Roman" panose="02020603050405020304" pitchFamily="18" charset="0"/>
                            </a:rPr>
                            <m:t>𝐹𝐶</m:t>
                          </m:r>
                        </m:e>
                      </m:d>
                      <m:r>
                        <a:rPr lang="ru-RU" sz="2400" b="1" i="0" smtClean="0">
                          <a:solidFill>
                            <a:srgbClr val="002060"/>
                          </a:solidFill>
                          <a:latin typeface="Cambria Math" panose="02040503050406030204" pitchFamily="18" charset="0"/>
                          <a:cs typeface="Times New Roman" panose="02020603050405020304" pitchFamily="18" charset="0"/>
                        </a:rPr>
                        <m:t>.</m:t>
                      </m:r>
                    </m:oMath>
                  </m:oMathPara>
                </a14:m>
                <a:endParaRPr lang="ru-RU" sz="2400" b="1" dirty="0">
                  <a:solidFill>
                    <a:srgbClr val="002060"/>
                  </a:solidFill>
                  <a:latin typeface="Times New Roman" panose="02020603050405020304" pitchFamily="18" charset="0"/>
                  <a:cs typeface="Times New Roman" panose="02020603050405020304" pitchFamily="18" charset="0"/>
                </a:endParaRPr>
              </a:p>
            </p:txBody>
          </p:sp>
        </mc:Choice>
        <mc:Fallback>
          <p:sp>
            <p:nvSpPr>
              <p:cNvPr id="10" name="Прямоугольник 9">
                <a:extLst>
                  <a:ext uri="{FF2B5EF4-FFF2-40B4-BE49-F238E27FC236}">
                    <a16:creationId xmlns:a16="http://schemas.microsoft.com/office/drawing/2014/main" id="{0D3C4DB1-36FA-42BD-92EA-99356871C513}"/>
                  </a:ext>
                </a:extLst>
              </p:cNvPr>
              <p:cNvSpPr>
                <a:spLocks noRot="1" noChangeAspect="1" noMove="1" noResize="1" noEditPoints="1" noAdjustHandles="1" noChangeArrowheads="1" noChangeShapeType="1" noTextEdit="1"/>
              </p:cNvSpPr>
              <p:nvPr/>
            </p:nvSpPr>
            <p:spPr>
              <a:xfrm>
                <a:off x="5214701" y="4809644"/>
                <a:ext cx="2357697" cy="461665"/>
              </a:xfrm>
              <a:prstGeom prst="rect">
                <a:avLst/>
              </a:prstGeom>
              <a:blipFill>
                <a:blip r:embed="rId2"/>
                <a:stretch>
                  <a:fillRect b="-13158"/>
                </a:stretch>
              </a:blipFill>
            </p:spPr>
            <p:txBody>
              <a:bodyPr/>
              <a:lstStyle/>
              <a:p>
                <a:r>
                  <a:rPr lang="ru-RU">
                    <a:noFill/>
                  </a:rPr>
                  <a:t> </a:t>
                </a:r>
              </a:p>
            </p:txBody>
          </p:sp>
        </mc:Fallback>
      </mc:AlternateContent>
      <p:sp>
        <p:nvSpPr>
          <p:cNvPr id="16" name="Прямоугольник 15">
            <a:extLst>
              <a:ext uri="{FF2B5EF4-FFF2-40B4-BE49-F238E27FC236}">
                <a16:creationId xmlns:a16="http://schemas.microsoft.com/office/drawing/2014/main" id="{FAB7203E-6216-46E5-B8D6-67B0E4A89EC1}"/>
              </a:ext>
            </a:extLst>
          </p:cNvPr>
          <p:cNvSpPr/>
          <p:nvPr/>
        </p:nvSpPr>
        <p:spPr>
          <a:xfrm>
            <a:off x="592026" y="5438894"/>
            <a:ext cx="4363310" cy="579967"/>
          </a:xfrm>
          <a:prstGeom prst="rect">
            <a:avLst/>
          </a:prstGeom>
        </p:spPr>
        <p:txBody>
          <a:bodyPr wrap="none">
            <a:spAutoFit/>
          </a:bodyPr>
          <a:lstStyle/>
          <a:p>
            <a:pPr marL="158115" indent="450215" algn="just">
              <a:lnSpc>
                <a:spcPct val="150000"/>
              </a:lnSpc>
            </a:pPr>
            <a:r>
              <a:rPr lang="ru-RU" sz="2400" b="1" dirty="0">
                <a:solidFill>
                  <a:srgbClr val="002060"/>
                </a:solidFill>
                <a:latin typeface="Times New Roman" panose="02020603050405020304" pitchFamily="18" charset="0"/>
                <a:cs typeface="Times New Roman" panose="02020603050405020304" pitchFamily="18" charset="0"/>
              </a:rPr>
              <a:t>Выручка равна величине</a:t>
            </a:r>
          </a:p>
        </p:txBody>
      </p:sp>
      <mc:AlternateContent xmlns:mc="http://schemas.openxmlformats.org/markup-compatibility/2006">
        <mc:Choice xmlns:a14="http://schemas.microsoft.com/office/drawing/2010/main" Requires="a14">
          <p:sp>
            <p:nvSpPr>
              <p:cNvPr id="17" name="Прямоугольник 16">
                <a:extLst>
                  <a:ext uri="{FF2B5EF4-FFF2-40B4-BE49-F238E27FC236}">
                    <a16:creationId xmlns:a16="http://schemas.microsoft.com/office/drawing/2014/main" id="{81D08E93-0A9F-4E32-808C-2512BE03FC01}"/>
                  </a:ext>
                </a:extLst>
              </p:cNvPr>
              <p:cNvSpPr/>
              <p:nvPr/>
            </p:nvSpPr>
            <p:spPr>
              <a:xfrm>
                <a:off x="5796407" y="6018861"/>
                <a:ext cx="900696" cy="461665"/>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r>
                        <a:rPr lang="ru-RU" sz="2400" b="1">
                          <a:solidFill>
                            <a:srgbClr val="002060"/>
                          </a:solidFill>
                          <a:latin typeface="Times New Roman" panose="02020603050405020304" pitchFamily="18" charset="0"/>
                          <a:cs typeface="Times New Roman" panose="02020603050405020304" pitchFamily="18" charset="0"/>
                        </a:rPr>
                        <m:t>𝑃</m:t>
                      </m:r>
                      <m:r>
                        <a:rPr lang="ru-RU" sz="2400" b="1">
                          <a:solidFill>
                            <a:srgbClr val="002060"/>
                          </a:solidFill>
                          <a:latin typeface="Times New Roman" panose="02020603050405020304" pitchFamily="18" charset="0"/>
                          <a:cs typeface="Times New Roman" panose="02020603050405020304" pitchFamily="18" charset="0"/>
                        </a:rPr>
                        <m:t>⋅</m:t>
                      </m:r>
                      <m:r>
                        <a:rPr lang="ru-RU" sz="2400" b="1">
                          <a:solidFill>
                            <a:srgbClr val="002060"/>
                          </a:solidFill>
                          <a:latin typeface="Times New Roman" panose="02020603050405020304" pitchFamily="18" charset="0"/>
                          <a:cs typeface="Times New Roman" panose="02020603050405020304" pitchFamily="18" charset="0"/>
                        </a:rPr>
                        <m:t>𝑄</m:t>
                      </m:r>
                    </m:oMath>
                  </m:oMathPara>
                </a14:m>
                <a:endParaRPr lang="ru-RU" sz="2400" b="1" dirty="0">
                  <a:solidFill>
                    <a:srgbClr val="002060"/>
                  </a:solidFill>
                  <a:latin typeface="Times New Roman" panose="02020603050405020304" pitchFamily="18" charset="0"/>
                  <a:cs typeface="Times New Roman" panose="02020603050405020304" pitchFamily="18" charset="0"/>
                </a:endParaRPr>
              </a:p>
            </p:txBody>
          </p:sp>
        </mc:Choice>
        <mc:Fallback>
          <p:sp>
            <p:nvSpPr>
              <p:cNvPr id="17" name="Прямоугольник 16">
                <a:extLst>
                  <a:ext uri="{FF2B5EF4-FFF2-40B4-BE49-F238E27FC236}">
                    <a16:creationId xmlns:a16="http://schemas.microsoft.com/office/drawing/2014/main" id="{81D08E93-0A9F-4E32-808C-2512BE03FC01}"/>
                  </a:ext>
                </a:extLst>
              </p:cNvPr>
              <p:cNvSpPr>
                <a:spLocks noRot="1" noChangeAspect="1" noMove="1" noResize="1" noEditPoints="1" noAdjustHandles="1" noChangeArrowheads="1" noChangeShapeType="1" noTextEdit="1"/>
              </p:cNvSpPr>
              <p:nvPr/>
            </p:nvSpPr>
            <p:spPr>
              <a:xfrm>
                <a:off x="5796407" y="6018861"/>
                <a:ext cx="900696" cy="461665"/>
              </a:xfrm>
              <a:prstGeom prst="rect">
                <a:avLst/>
              </a:prstGeom>
              <a:blipFill>
                <a:blip r:embed="rId3"/>
                <a:stretch>
                  <a:fillRect b="-14474"/>
                </a:stretch>
              </a:blipFill>
            </p:spPr>
            <p:txBody>
              <a:bodyPr/>
              <a:lstStyle/>
              <a:p>
                <a:r>
                  <a:rPr lang="ru-RU">
                    <a:noFill/>
                  </a:rPr>
                  <a:t> </a:t>
                </a:r>
              </a:p>
            </p:txBody>
          </p:sp>
        </mc:Fallback>
      </mc:AlternateContent>
    </p:spTree>
    <p:extLst>
      <p:ext uri="{BB962C8B-B14F-4D97-AF65-F5344CB8AC3E}">
        <p14:creationId xmlns:p14="http://schemas.microsoft.com/office/powerpoint/2010/main" val="30825608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4" name="Прямоугольник 3">
                <a:extLst>
                  <a:ext uri="{FF2B5EF4-FFF2-40B4-BE49-F238E27FC236}">
                    <a16:creationId xmlns:a16="http://schemas.microsoft.com/office/drawing/2014/main" id="{14814A65-08F5-4051-A003-0E46A7CA2FF7}"/>
                  </a:ext>
                </a:extLst>
              </p:cNvPr>
              <p:cNvSpPr/>
              <p:nvPr/>
            </p:nvSpPr>
            <p:spPr>
              <a:xfrm>
                <a:off x="703385" y="351692"/>
                <a:ext cx="10902461" cy="2690865"/>
              </a:xfrm>
              <a:prstGeom prst="rect">
                <a:avLst/>
              </a:prstGeom>
            </p:spPr>
            <p:txBody>
              <a:bodyPr wrap="square">
                <a:spAutoFit/>
              </a:bodyPr>
              <a:lstStyle/>
              <a:p>
                <a:pPr marL="158115" indent="450215" algn="just">
                  <a:lnSpc>
                    <a:spcPct val="150000"/>
                  </a:lnSpc>
                </a:pPr>
                <a:r>
                  <a:rPr lang="ru-RU" sz="2200" b="1" dirty="0">
                    <a:solidFill>
                      <a:srgbClr val="002060"/>
                    </a:solidFill>
                    <a:latin typeface="Times New Roman" panose="02020603050405020304" pitchFamily="18" charset="0"/>
                    <a:cs typeface="Times New Roman" panose="02020603050405020304" pitchFamily="18" charset="0"/>
                  </a:rPr>
                  <a:t>В точке безубыточности </a:t>
                </a:r>
                <a14:m>
                  <m:oMath xmlns:m="http://schemas.openxmlformats.org/officeDocument/2006/math">
                    <m:r>
                      <a:rPr lang="ru-RU" sz="2400" i="1">
                        <a:latin typeface="Cambria Math" panose="02040503050406030204" pitchFamily="18" charset="0"/>
                      </a:rPr>
                      <m:t>𝑄</m:t>
                    </m:r>
                    <m:r>
                      <a:rPr lang="ru-RU" sz="2400">
                        <a:latin typeface="Cambria Math" panose="02040503050406030204" pitchFamily="18" charset="0"/>
                      </a:rPr>
                      <m:t>′</m:t>
                    </m:r>
                  </m:oMath>
                </a14:m>
                <a:r>
                  <a:rPr lang="ru-RU" sz="2200" b="1" dirty="0">
                    <a:solidFill>
                      <a:srgbClr val="002060"/>
                    </a:solidFill>
                    <a:latin typeface="Times New Roman" panose="02020603050405020304" pitchFamily="18" charset="0"/>
                    <a:cs typeface="Times New Roman" panose="02020603050405020304" pitchFamily="18" charset="0"/>
                  </a:rPr>
                  <a:t> соблюдается равенство общих затрат и выручки, т.е.:</a:t>
                </a:r>
              </a:p>
              <a:p>
                <a:pPr marL="158115" indent="450215" algn="just">
                  <a:lnSpc>
                    <a:spcPct val="150000"/>
                  </a:lnSpc>
                </a:pPr>
                <a:endParaRPr lang="ru-RU" sz="2400" b="1" dirty="0">
                  <a:solidFill>
                    <a:srgbClr val="002060"/>
                  </a:solidFill>
                  <a:latin typeface="Times New Roman" panose="02020603050405020304" pitchFamily="18" charset="0"/>
                  <a:cs typeface="Times New Roman" panose="02020603050405020304" pitchFamily="18" charset="0"/>
                </a:endParaRPr>
              </a:p>
              <a:p>
                <a:pPr marL="158115" indent="450215" algn="just">
                  <a:lnSpc>
                    <a:spcPct val="150000"/>
                  </a:lnSpc>
                </a:pPr>
                <a:r>
                  <a:rPr lang="ru-RU" sz="2200" b="1" dirty="0">
                    <a:solidFill>
                      <a:srgbClr val="002060"/>
                    </a:solidFill>
                    <a:latin typeface="Times New Roman" panose="02020603050405020304" pitchFamily="18" charset="0"/>
                    <a:cs typeface="Times New Roman" panose="02020603050405020304" pitchFamily="18" charset="0"/>
                  </a:rPr>
                  <a:t>Тогда для безубыточный объем производства равен:</a:t>
                </a:r>
              </a:p>
              <a:p>
                <a:pPr marL="158115" indent="450215" algn="just">
                  <a:lnSpc>
                    <a:spcPct val="150000"/>
                  </a:lnSpc>
                </a:pPr>
                <a:endParaRPr lang="ru-RU" sz="2400" b="1" dirty="0">
                  <a:solidFill>
                    <a:srgbClr val="002060"/>
                  </a:solidFill>
                  <a:latin typeface="Times New Roman" panose="02020603050405020304" pitchFamily="18" charset="0"/>
                  <a:cs typeface="Times New Roman" panose="02020603050405020304" pitchFamily="18" charset="0"/>
                </a:endParaRPr>
              </a:p>
            </p:txBody>
          </p:sp>
        </mc:Choice>
        <mc:Fallback>
          <p:sp>
            <p:nvSpPr>
              <p:cNvPr id="4" name="Прямоугольник 3">
                <a:extLst>
                  <a:ext uri="{FF2B5EF4-FFF2-40B4-BE49-F238E27FC236}">
                    <a16:creationId xmlns:a16="http://schemas.microsoft.com/office/drawing/2014/main" id="{14814A65-08F5-4051-A003-0E46A7CA2FF7}"/>
                  </a:ext>
                </a:extLst>
              </p:cNvPr>
              <p:cNvSpPr>
                <a:spLocks noRot="1" noChangeAspect="1" noMove="1" noResize="1" noEditPoints="1" noAdjustHandles="1" noChangeArrowheads="1" noChangeShapeType="1" noTextEdit="1"/>
              </p:cNvSpPr>
              <p:nvPr/>
            </p:nvSpPr>
            <p:spPr>
              <a:xfrm>
                <a:off x="703385" y="351692"/>
                <a:ext cx="10902461" cy="2690865"/>
              </a:xfrm>
              <a:prstGeom prst="rect">
                <a:avLst/>
              </a:prstGeom>
              <a:blipFill>
                <a:blip r:embed="rId2"/>
                <a:stretch>
                  <a:fillRect r="-671"/>
                </a:stretch>
              </a:blipFill>
            </p:spPr>
            <p:txBody>
              <a:bodyPr/>
              <a:lstStyle/>
              <a:p>
                <a:r>
                  <a:rPr lang="ru-RU">
                    <a:noFill/>
                  </a:rPr>
                  <a:t> </a:t>
                </a:r>
              </a:p>
            </p:txBody>
          </p:sp>
        </mc:Fallback>
      </mc:AlternateContent>
      <mc:AlternateContent xmlns:mc="http://schemas.openxmlformats.org/markup-compatibility/2006">
        <mc:Choice xmlns:a14="http://schemas.microsoft.com/office/drawing/2010/main" Requires="a14">
          <p:sp>
            <p:nvSpPr>
              <p:cNvPr id="6" name="Прямоугольник 5">
                <a:extLst>
                  <a:ext uri="{FF2B5EF4-FFF2-40B4-BE49-F238E27FC236}">
                    <a16:creationId xmlns:a16="http://schemas.microsoft.com/office/drawing/2014/main" id="{A7CCCF23-004D-4901-AEBD-4966CECE2EDE}"/>
                  </a:ext>
                </a:extLst>
              </p:cNvPr>
              <p:cNvSpPr/>
              <p:nvPr/>
            </p:nvSpPr>
            <p:spPr>
              <a:xfrm>
                <a:off x="4867811" y="1461254"/>
                <a:ext cx="2964594" cy="430887"/>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r>
                        <a:rPr lang="ru-RU" sz="2200" b="1">
                          <a:solidFill>
                            <a:srgbClr val="002060"/>
                          </a:solidFill>
                          <a:latin typeface="Times New Roman" panose="02020603050405020304" pitchFamily="18" charset="0"/>
                          <a:cs typeface="Times New Roman" panose="02020603050405020304" pitchFamily="18" charset="0"/>
                        </a:rPr>
                        <m:t>𝑃</m:t>
                      </m:r>
                      <m:r>
                        <a:rPr lang="ru-RU" sz="2200" b="1">
                          <a:solidFill>
                            <a:srgbClr val="002060"/>
                          </a:solidFill>
                          <a:latin typeface="Times New Roman" panose="02020603050405020304" pitchFamily="18" charset="0"/>
                          <a:cs typeface="Times New Roman" panose="02020603050405020304" pitchFamily="18" charset="0"/>
                        </a:rPr>
                        <m:t>⋅</m:t>
                      </m:r>
                      <m:r>
                        <a:rPr lang="ru-RU" sz="2200" b="1">
                          <a:solidFill>
                            <a:srgbClr val="002060"/>
                          </a:solidFill>
                          <a:latin typeface="Times New Roman" panose="02020603050405020304" pitchFamily="18" charset="0"/>
                          <a:cs typeface="Times New Roman" panose="02020603050405020304" pitchFamily="18" charset="0"/>
                        </a:rPr>
                        <m:t>𝑄</m:t>
                      </m:r>
                      <m:r>
                        <a:rPr lang="ru-RU" sz="2200" b="1">
                          <a:solidFill>
                            <a:srgbClr val="002060"/>
                          </a:solidFill>
                          <a:latin typeface="Times New Roman" panose="02020603050405020304" pitchFamily="18" charset="0"/>
                          <a:cs typeface="Times New Roman" panose="02020603050405020304" pitchFamily="18" charset="0"/>
                        </a:rPr>
                        <m:t>′=</m:t>
                      </m:r>
                      <m:r>
                        <a:rPr lang="ru-RU" sz="2200" b="1">
                          <a:solidFill>
                            <a:srgbClr val="002060"/>
                          </a:solidFill>
                          <a:latin typeface="Times New Roman" panose="02020603050405020304" pitchFamily="18" charset="0"/>
                          <a:cs typeface="Times New Roman" panose="02020603050405020304" pitchFamily="18" charset="0"/>
                        </a:rPr>
                        <m:t>𝐴𝑉𝐶</m:t>
                      </m:r>
                      <m:r>
                        <a:rPr lang="ru-RU" sz="2200" b="1">
                          <a:solidFill>
                            <a:srgbClr val="002060"/>
                          </a:solidFill>
                          <a:latin typeface="Times New Roman" panose="02020603050405020304" pitchFamily="18" charset="0"/>
                          <a:cs typeface="Times New Roman" panose="02020603050405020304" pitchFamily="18" charset="0"/>
                        </a:rPr>
                        <m:t>⋅</m:t>
                      </m:r>
                      <m:r>
                        <a:rPr lang="ru-RU" sz="2200" b="1">
                          <a:solidFill>
                            <a:srgbClr val="002060"/>
                          </a:solidFill>
                          <a:latin typeface="Times New Roman" panose="02020603050405020304" pitchFamily="18" charset="0"/>
                          <a:cs typeface="Times New Roman" panose="02020603050405020304" pitchFamily="18" charset="0"/>
                        </a:rPr>
                        <m:t>𝑄</m:t>
                      </m:r>
                      <m:r>
                        <a:rPr lang="ru-RU" sz="2200" b="1">
                          <a:solidFill>
                            <a:srgbClr val="002060"/>
                          </a:solidFill>
                          <a:latin typeface="Times New Roman" panose="02020603050405020304" pitchFamily="18" charset="0"/>
                          <a:cs typeface="Times New Roman" panose="02020603050405020304" pitchFamily="18" charset="0"/>
                        </a:rPr>
                        <m:t>′+</m:t>
                      </m:r>
                      <m:r>
                        <a:rPr lang="ru-RU" sz="2200" b="1">
                          <a:solidFill>
                            <a:srgbClr val="002060"/>
                          </a:solidFill>
                          <a:latin typeface="Times New Roman" panose="02020603050405020304" pitchFamily="18" charset="0"/>
                          <a:cs typeface="Times New Roman" panose="02020603050405020304" pitchFamily="18" charset="0"/>
                        </a:rPr>
                        <m:t>𝐹𝐶</m:t>
                      </m:r>
                    </m:oMath>
                  </m:oMathPara>
                </a14:m>
                <a:endParaRPr lang="ru-RU" sz="2200" b="1" dirty="0">
                  <a:solidFill>
                    <a:srgbClr val="002060"/>
                  </a:solidFill>
                  <a:latin typeface="Times New Roman" panose="02020603050405020304" pitchFamily="18" charset="0"/>
                  <a:cs typeface="Times New Roman" panose="02020603050405020304" pitchFamily="18" charset="0"/>
                </a:endParaRPr>
              </a:p>
            </p:txBody>
          </p:sp>
        </mc:Choice>
        <mc:Fallback>
          <p:sp>
            <p:nvSpPr>
              <p:cNvPr id="6" name="Прямоугольник 5">
                <a:extLst>
                  <a:ext uri="{FF2B5EF4-FFF2-40B4-BE49-F238E27FC236}">
                    <a16:creationId xmlns:a16="http://schemas.microsoft.com/office/drawing/2014/main" id="{A7CCCF23-004D-4901-AEBD-4966CECE2EDE}"/>
                  </a:ext>
                </a:extLst>
              </p:cNvPr>
              <p:cNvSpPr>
                <a:spLocks noRot="1" noChangeAspect="1" noMove="1" noResize="1" noEditPoints="1" noAdjustHandles="1" noChangeArrowheads="1" noChangeShapeType="1" noTextEdit="1"/>
              </p:cNvSpPr>
              <p:nvPr/>
            </p:nvSpPr>
            <p:spPr>
              <a:xfrm>
                <a:off x="4867811" y="1461254"/>
                <a:ext cx="2964594" cy="430887"/>
              </a:xfrm>
              <a:prstGeom prst="rect">
                <a:avLst/>
              </a:prstGeom>
              <a:blipFill>
                <a:blip r:embed="rId3"/>
                <a:stretch>
                  <a:fillRect b="-18571"/>
                </a:stretch>
              </a:blipFill>
            </p:spPr>
            <p:txBody>
              <a:bodyPr/>
              <a:lstStyle/>
              <a:p>
                <a:r>
                  <a:rPr lang="ru-RU">
                    <a:noFill/>
                  </a:rPr>
                  <a:t> </a:t>
                </a:r>
              </a:p>
            </p:txBody>
          </p:sp>
        </mc:Fallback>
      </mc:AlternateContent>
      <mc:AlternateContent xmlns:mc="http://schemas.openxmlformats.org/markup-compatibility/2006">
        <mc:Choice xmlns:a14="http://schemas.microsoft.com/office/drawing/2010/main" Requires="a14">
          <p:sp>
            <p:nvSpPr>
              <p:cNvPr id="7" name="Прямоугольник 6">
                <a:extLst>
                  <a:ext uri="{FF2B5EF4-FFF2-40B4-BE49-F238E27FC236}">
                    <a16:creationId xmlns:a16="http://schemas.microsoft.com/office/drawing/2014/main" id="{905B8BF8-5D31-4EBD-95D7-E43F98EC9C90}"/>
                  </a:ext>
                </a:extLst>
              </p:cNvPr>
              <p:cNvSpPr/>
              <p:nvPr/>
            </p:nvSpPr>
            <p:spPr>
              <a:xfrm>
                <a:off x="5166134" y="3042557"/>
                <a:ext cx="1936749" cy="728341"/>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r>
                        <a:rPr lang="ru-RU" sz="2200" b="1">
                          <a:solidFill>
                            <a:srgbClr val="002060"/>
                          </a:solidFill>
                          <a:latin typeface="Times New Roman" panose="02020603050405020304" pitchFamily="18" charset="0"/>
                          <a:cs typeface="Times New Roman" panose="02020603050405020304" pitchFamily="18" charset="0"/>
                        </a:rPr>
                        <m:t>𝑄</m:t>
                      </m:r>
                      <m:r>
                        <a:rPr lang="ru-RU" sz="2200" b="1">
                          <a:solidFill>
                            <a:srgbClr val="002060"/>
                          </a:solidFill>
                          <a:latin typeface="Times New Roman" panose="02020603050405020304" pitchFamily="18" charset="0"/>
                          <a:cs typeface="Times New Roman" panose="02020603050405020304" pitchFamily="18" charset="0"/>
                        </a:rPr>
                        <m:t>′=</m:t>
                      </m:r>
                      <m:f>
                        <m:fPr>
                          <m:ctrlPr>
                            <a:rPr lang="ru-RU" sz="2200" b="1">
                              <a:solidFill>
                                <a:srgbClr val="002060"/>
                              </a:solidFill>
                              <a:latin typeface="Times New Roman" panose="02020603050405020304" pitchFamily="18" charset="0"/>
                              <a:cs typeface="Times New Roman" panose="02020603050405020304" pitchFamily="18" charset="0"/>
                            </a:rPr>
                          </m:ctrlPr>
                        </m:fPr>
                        <m:num>
                          <m:r>
                            <a:rPr lang="ru-RU" sz="2200" b="1">
                              <a:solidFill>
                                <a:srgbClr val="002060"/>
                              </a:solidFill>
                              <a:latin typeface="Times New Roman" panose="02020603050405020304" pitchFamily="18" charset="0"/>
                              <a:cs typeface="Times New Roman" panose="02020603050405020304" pitchFamily="18" charset="0"/>
                            </a:rPr>
                            <m:t>𝐹𝐶</m:t>
                          </m:r>
                        </m:num>
                        <m:den>
                          <m:r>
                            <a:rPr lang="ru-RU" sz="2200" b="1">
                              <a:solidFill>
                                <a:srgbClr val="002060"/>
                              </a:solidFill>
                              <a:latin typeface="Times New Roman" panose="02020603050405020304" pitchFamily="18" charset="0"/>
                              <a:cs typeface="Times New Roman" panose="02020603050405020304" pitchFamily="18" charset="0"/>
                            </a:rPr>
                            <m:t>𝑃</m:t>
                          </m:r>
                          <m:r>
                            <a:rPr lang="ru-RU" sz="2200" b="1">
                              <a:solidFill>
                                <a:srgbClr val="002060"/>
                              </a:solidFill>
                              <a:latin typeface="Times New Roman" panose="02020603050405020304" pitchFamily="18" charset="0"/>
                              <a:cs typeface="Times New Roman" panose="02020603050405020304" pitchFamily="18" charset="0"/>
                            </a:rPr>
                            <m:t>−</m:t>
                          </m:r>
                          <m:r>
                            <a:rPr lang="ru-RU" sz="2200" b="1">
                              <a:solidFill>
                                <a:srgbClr val="002060"/>
                              </a:solidFill>
                              <a:latin typeface="Times New Roman" panose="02020603050405020304" pitchFamily="18" charset="0"/>
                              <a:cs typeface="Times New Roman" panose="02020603050405020304" pitchFamily="18" charset="0"/>
                            </a:rPr>
                            <m:t>𝐴𝑉𝐶</m:t>
                          </m:r>
                        </m:den>
                      </m:f>
                    </m:oMath>
                  </m:oMathPara>
                </a14:m>
                <a:endParaRPr lang="ru-RU" sz="2200" b="1" dirty="0">
                  <a:solidFill>
                    <a:srgbClr val="002060"/>
                  </a:solidFill>
                  <a:latin typeface="Times New Roman" panose="02020603050405020304" pitchFamily="18" charset="0"/>
                  <a:cs typeface="Times New Roman" panose="02020603050405020304" pitchFamily="18" charset="0"/>
                </a:endParaRPr>
              </a:p>
            </p:txBody>
          </p:sp>
        </mc:Choice>
        <mc:Fallback>
          <p:sp>
            <p:nvSpPr>
              <p:cNvPr id="7" name="Прямоугольник 6">
                <a:extLst>
                  <a:ext uri="{FF2B5EF4-FFF2-40B4-BE49-F238E27FC236}">
                    <a16:creationId xmlns:a16="http://schemas.microsoft.com/office/drawing/2014/main" id="{905B8BF8-5D31-4EBD-95D7-E43F98EC9C90}"/>
                  </a:ext>
                </a:extLst>
              </p:cNvPr>
              <p:cNvSpPr>
                <a:spLocks noRot="1" noChangeAspect="1" noMove="1" noResize="1" noEditPoints="1" noAdjustHandles="1" noChangeArrowheads="1" noChangeShapeType="1" noTextEdit="1"/>
              </p:cNvSpPr>
              <p:nvPr/>
            </p:nvSpPr>
            <p:spPr>
              <a:xfrm>
                <a:off x="5166134" y="3042557"/>
                <a:ext cx="1936749" cy="728341"/>
              </a:xfrm>
              <a:prstGeom prst="rect">
                <a:avLst/>
              </a:prstGeom>
              <a:blipFill>
                <a:blip r:embed="rId4"/>
                <a:stretch>
                  <a:fillRect/>
                </a:stretch>
              </a:blipFill>
            </p:spPr>
            <p:txBody>
              <a:bodyPr/>
              <a:lstStyle/>
              <a:p>
                <a:r>
                  <a:rPr lang="ru-RU">
                    <a:noFill/>
                  </a:rPr>
                  <a:t> </a:t>
                </a:r>
              </a:p>
            </p:txBody>
          </p:sp>
        </mc:Fallback>
      </mc:AlternateContent>
    </p:spTree>
    <p:extLst>
      <p:ext uri="{BB962C8B-B14F-4D97-AF65-F5344CB8AC3E}">
        <p14:creationId xmlns:p14="http://schemas.microsoft.com/office/powerpoint/2010/main" val="42211818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14814A65-08F5-4051-A003-0E46A7CA2FF7}"/>
              </a:ext>
            </a:extLst>
          </p:cNvPr>
          <p:cNvSpPr/>
          <p:nvPr/>
        </p:nvSpPr>
        <p:spPr>
          <a:xfrm>
            <a:off x="703385" y="351692"/>
            <a:ext cx="10902461" cy="6267678"/>
          </a:xfrm>
          <a:prstGeom prst="rect">
            <a:avLst/>
          </a:prstGeom>
        </p:spPr>
        <p:txBody>
          <a:bodyPr wrap="square">
            <a:spAutoFit/>
          </a:bodyPr>
          <a:lstStyle/>
          <a:p>
            <a:pPr marL="158115" indent="450215" algn="just">
              <a:lnSpc>
                <a:spcPct val="130000"/>
              </a:lnSpc>
            </a:pPr>
            <a:r>
              <a:rPr lang="ru-RU" sz="2200" b="1" dirty="0">
                <a:solidFill>
                  <a:srgbClr val="FF0000"/>
                </a:solidFill>
                <a:latin typeface="Times New Roman" panose="02020603050405020304" pitchFamily="18" charset="0"/>
                <a:cs typeface="Times New Roman" panose="02020603050405020304" pitchFamily="18" charset="0"/>
              </a:rPr>
              <a:t>Анализ чувствительности.</a:t>
            </a:r>
          </a:p>
          <a:p>
            <a:pPr marL="158115" indent="450215" algn="just">
              <a:lnSpc>
                <a:spcPct val="130000"/>
              </a:lnSpc>
            </a:pPr>
            <a:r>
              <a:rPr lang="ru-RU" sz="2200" b="1" dirty="0">
                <a:solidFill>
                  <a:srgbClr val="002060"/>
                </a:solidFill>
                <a:latin typeface="Times New Roman" panose="02020603050405020304" pitchFamily="18" charset="0"/>
                <a:cs typeface="Times New Roman" panose="02020603050405020304" pitchFamily="18" charset="0"/>
              </a:rPr>
              <a:t>Пусть предприятие производит </a:t>
            </a:r>
            <a:r>
              <a:rPr lang="en-US" sz="2200" b="1" dirty="0">
                <a:solidFill>
                  <a:srgbClr val="002060"/>
                </a:solidFill>
                <a:latin typeface="Times New Roman" panose="02020603050405020304" pitchFamily="18" charset="0"/>
                <a:cs typeface="Times New Roman" panose="02020603050405020304" pitchFamily="18" charset="0"/>
              </a:rPr>
              <a:t>n </a:t>
            </a:r>
            <a:r>
              <a:rPr lang="ru-RU" sz="2200" b="1" dirty="0">
                <a:solidFill>
                  <a:srgbClr val="002060"/>
                </a:solidFill>
                <a:latin typeface="Times New Roman" panose="02020603050405020304" pitchFamily="18" charset="0"/>
                <a:cs typeface="Times New Roman" panose="02020603050405020304" pitchFamily="18" charset="0"/>
              </a:rPr>
              <a:t>продуктов. Известна структура ассортимента продукции, то есть доли выпуска каждого продукта в суммарном объеме реализации.</a:t>
            </a:r>
          </a:p>
          <a:p>
            <a:pPr marL="158115" indent="450215" algn="just">
              <a:lnSpc>
                <a:spcPct val="130000"/>
              </a:lnSpc>
            </a:pPr>
            <a:r>
              <a:rPr lang="ru-RU" sz="2200" b="1" dirty="0">
                <a:solidFill>
                  <a:srgbClr val="002060"/>
                </a:solidFill>
                <a:latin typeface="Times New Roman" panose="02020603050405020304" pitchFamily="18" charset="0"/>
                <a:cs typeface="Times New Roman" panose="02020603050405020304" pitchFamily="18" charset="0"/>
              </a:rPr>
              <a:t>Удельная прибыль (удельный маржинальный доход) </a:t>
            </a:r>
            <a:r>
              <a:rPr lang="en-US" sz="2200" b="1" dirty="0" err="1">
                <a:solidFill>
                  <a:srgbClr val="002060"/>
                </a:solidFill>
                <a:latin typeface="Times New Roman" panose="02020603050405020304" pitchFamily="18" charset="0"/>
                <a:cs typeface="Times New Roman" panose="02020603050405020304" pitchFamily="18" charset="0"/>
              </a:rPr>
              <a:t>i</a:t>
            </a:r>
            <a:r>
              <a:rPr lang="ru-RU" sz="2200" b="1" dirty="0">
                <a:solidFill>
                  <a:srgbClr val="002060"/>
                </a:solidFill>
                <a:latin typeface="Times New Roman" panose="02020603050405020304" pitchFamily="18" charset="0"/>
                <a:cs typeface="Times New Roman" panose="02020603050405020304" pitchFamily="18" charset="0"/>
              </a:rPr>
              <a:t>-го продукта определяется по следующей формуле</a:t>
            </a:r>
            <a:r>
              <a:rPr lang="ru-RU" dirty="0"/>
              <a:t>:</a:t>
            </a:r>
            <a:endParaRPr lang="ru-RU" sz="2400" dirty="0"/>
          </a:p>
          <a:p>
            <a:pPr marL="158115" indent="450215" algn="just">
              <a:lnSpc>
                <a:spcPct val="150000"/>
              </a:lnSpc>
            </a:pPr>
            <a:endParaRPr lang="ru-RU" sz="2200" b="1" dirty="0">
              <a:solidFill>
                <a:srgbClr val="002060"/>
              </a:solidFill>
              <a:latin typeface="Times New Roman" panose="02020603050405020304" pitchFamily="18" charset="0"/>
              <a:cs typeface="Times New Roman" panose="02020603050405020304" pitchFamily="18" charset="0"/>
            </a:endParaRPr>
          </a:p>
          <a:p>
            <a:pPr marL="158115" indent="450215" algn="just">
              <a:lnSpc>
                <a:spcPct val="150000"/>
              </a:lnSpc>
            </a:pPr>
            <a:r>
              <a:rPr lang="ru-RU" sz="2200" b="1" dirty="0">
                <a:solidFill>
                  <a:srgbClr val="002060"/>
                </a:solidFill>
                <a:latin typeface="Times New Roman" panose="02020603050405020304" pitchFamily="18" charset="0"/>
                <a:cs typeface="Times New Roman" panose="02020603050405020304" pitchFamily="18" charset="0"/>
              </a:rPr>
              <a:t>Суммарная удельная прибыль:</a:t>
            </a:r>
          </a:p>
          <a:p>
            <a:pPr marL="158115" indent="450215" algn="just">
              <a:lnSpc>
                <a:spcPct val="150000"/>
              </a:lnSpc>
            </a:pPr>
            <a:endParaRPr lang="ru-RU" sz="2200" b="1" dirty="0">
              <a:solidFill>
                <a:srgbClr val="002060"/>
              </a:solidFill>
              <a:latin typeface="Times New Roman" panose="02020603050405020304" pitchFamily="18" charset="0"/>
              <a:cs typeface="Times New Roman" panose="02020603050405020304" pitchFamily="18" charset="0"/>
            </a:endParaRPr>
          </a:p>
          <a:p>
            <a:pPr marL="158115" indent="450215" algn="just">
              <a:lnSpc>
                <a:spcPct val="150000"/>
              </a:lnSpc>
            </a:pPr>
            <a:r>
              <a:rPr lang="ru-RU" sz="2200" b="1" dirty="0">
                <a:solidFill>
                  <a:srgbClr val="002060"/>
                </a:solidFill>
                <a:latin typeface="Times New Roman" panose="02020603050405020304" pitchFamily="18" charset="0"/>
                <a:cs typeface="Times New Roman" panose="02020603050405020304" pitchFamily="18" charset="0"/>
              </a:rPr>
              <a:t>Суммарная точка безубыточности:</a:t>
            </a:r>
          </a:p>
          <a:p>
            <a:pPr marL="158115" indent="450215" algn="just">
              <a:lnSpc>
                <a:spcPct val="150000"/>
              </a:lnSpc>
            </a:pPr>
            <a:endParaRPr lang="ru-RU" sz="2200" b="1" dirty="0">
              <a:solidFill>
                <a:srgbClr val="002060"/>
              </a:solidFill>
              <a:latin typeface="Times New Roman" panose="02020603050405020304" pitchFamily="18" charset="0"/>
              <a:cs typeface="Times New Roman" panose="02020603050405020304" pitchFamily="18" charset="0"/>
            </a:endParaRPr>
          </a:p>
          <a:p>
            <a:pPr marL="158115" indent="450215" algn="just">
              <a:lnSpc>
                <a:spcPct val="150000"/>
              </a:lnSpc>
            </a:pPr>
            <a:r>
              <a:rPr lang="ru-RU" sz="2200" b="1" dirty="0">
                <a:solidFill>
                  <a:srgbClr val="002060"/>
                </a:solidFill>
                <a:latin typeface="Times New Roman" panose="02020603050405020304" pitchFamily="18" charset="0"/>
                <a:cs typeface="Times New Roman" panose="02020603050405020304" pitchFamily="18" charset="0"/>
              </a:rPr>
              <a:t>Точка безубыточности i-</a:t>
            </a:r>
            <a:r>
              <a:rPr lang="ru-RU" sz="2200" b="1" dirty="0" err="1">
                <a:solidFill>
                  <a:srgbClr val="002060"/>
                </a:solidFill>
                <a:latin typeface="Times New Roman" panose="02020603050405020304" pitchFamily="18" charset="0"/>
                <a:cs typeface="Times New Roman" panose="02020603050405020304" pitchFamily="18" charset="0"/>
              </a:rPr>
              <a:t>го</a:t>
            </a:r>
            <a:r>
              <a:rPr lang="ru-RU" sz="2200" b="1" dirty="0">
                <a:solidFill>
                  <a:srgbClr val="002060"/>
                </a:solidFill>
                <a:latin typeface="Times New Roman" panose="02020603050405020304" pitchFamily="18" charset="0"/>
                <a:cs typeface="Times New Roman" panose="02020603050405020304" pitchFamily="18" charset="0"/>
              </a:rPr>
              <a:t> продукта:</a:t>
            </a:r>
          </a:p>
          <a:p>
            <a:pPr marL="158115" indent="450215" algn="just">
              <a:lnSpc>
                <a:spcPct val="150000"/>
              </a:lnSpc>
            </a:pPr>
            <a:endParaRPr lang="ru-RU" sz="2400" b="1" dirty="0">
              <a:solidFill>
                <a:srgbClr val="002060"/>
              </a:solidFill>
              <a:latin typeface="Times New Roman" panose="02020603050405020304" pitchFamily="18" charset="0"/>
              <a:cs typeface="Times New Roman" panose="02020603050405020304" pitchFamily="18" charset="0"/>
            </a:endParaRPr>
          </a:p>
        </p:txBody>
      </p:sp>
      <mc:AlternateContent xmlns:mc="http://schemas.openxmlformats.org/markup-compatibility/2006">
        <mc:Choice xmlns:a14="http://schemas.microsoft.com/office/drawing/2010/main" Requires="a14">
          <p:sp>
            <p:nvSpPr>
              <p:cNvPr id="2" name="Прямоугольник 1">
                <a:extLst>
                  <a:ext uri="{FF2B5EF4-FFF2-40B4-BE49-F238E27FC236}">
                    <a16:creationId xmlns:a16="http://schemas.microsoft.com/office/drawing/2014/main" id="{B16D6094-5270-48F0-A15C-3397286F862C}"/>
                  </a:ext>
                </a:extLst>
              </p:cNvPr>
              <p:cNvSpPr/>
              <p:nvPr/>
            </p:nvSpPr>
            <p:spPr>
              <a:xfrm>
                <a:off x="5118658" y="3065455"/>
                <a:ext cx="2071914" cy="430887"/>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r>
                        <a:rPr lang="ru-RU" sz="2200" b="1">
                          <a:solidFill>
                            <a:srgbClr val="002060"/>
                          </a:solidFill>
                          <a:latin typeface="Times New Roman" panose="02020603050405020304" pitchFamily="18" charset="0"/>
                          <a:cs typeface="Times New Roman" panose="02020603050405020304" pitchFamily="18" charset="0"/>
                        </a:rPr>
                        <m:t>УМ</m:t>
                      </m:r>
                      <m:sSub>
                        <m:sSubPr>
                          <m:ctrlPr>
                            <a:rPr lang="ru-RU" sz="2200" b="1">
                              <a:solidFill>
                                <a:srgbClr val="002060"/>
                              </a:solidFill>
                              <a:latin typeface="Times New Roman" panose="02020603050405020304" pitchFamily="18" charset="0"/>
                              <a:cs typeface="Times New Roman" panose="02020603050405020304" pitchFamily="18" charset="0"/>
                            </a:rPr>
                          </m:ctrlPr>
                        </m:sSubPr>
                        <m:e>
                          <m:r>
                            <a:rPr lang="ru-RU" sz="2200" b="1">
                              <a:solidFill>
                                <a:srgbClr val="002060"/>
                              </a:solidFill>
                              <a:latin typeface="Times New Roman" panose="02020603050405020304" pitchFamily="18" charset="0"/>
                              <a:cs typeface="Times New Roman" panose="02020603050405020304" pitchFamily="18" charset="0"/>
                            </a:rPr>
                            <m:t>Д</m:t>
                          </m:r>
                        </m:e>
                        <m:sub>
                          <m:r>
                            <a:rPr lang="ru-RU" sz="2200" b="1">
                              <a:solidFill>
                                <a:srgbClr val="002060"/>
                              </a:solidFill>
                              <a:latin typeface="Times New Roman" panose="02020603050405020304" pitchFamily="18" charset="0"/>
                              <a:cs typeface="Times New Roman" panose="02020603050405020304" pitchFamily="18" charset="0"/>
                            </a:rPr>
                            <m:t>𝑖</m:t>
                          </m:r>
                        </m:sub>
                      </m:sSub>
                      <m:r>
                        <a:rPr lang="ru-RU" sz="2200" b="1">
                          <a:solidFill>
                            <a:srgbClr val="002060"/>
                          </a:solidFill>
                          <a:latin typeface="Times New Roman" panose="02020603050405020304" pitchFamily="18" charset="0"/>
                          <a:cs typeface="Times New Roman" panose="02020603050405020304" pitchFamily="18" charset="0"/>
                        </a:rPr>
                        <m:t>=</m:t>
                      </m:r>
                      <m:sSub>
                        <m:sSubPr>
                          <m:ctrlPr>
                            <a:rPr lang="ru-RU" sz="2200" b="1">
                              <a:solidFill>
                                <a:srgbClr val="002060"/>
                              </a:solidFill>
                              <a:latin typeface="Times New Roman" panose="02020603050405020304" pitchFamily="18" charset="0"/>
                              <a:cs typeface="Times New Roman" panose="02020603050405020304" pitchFamily="18" charset="0"/>
                            </a:rPr>
                          </m:ctrlPr>
                        </m:sSubPr>
                        <m:e>
                          <m:r>
                            <a:rPr lang="ru-RU" sz="2200" b="1">
                              <a:solidFill>
                                <a:srgbClr val="002060"/>
                              </a:solidFill>
                              <a:latin typeface="Times New Roman" panose="02020603050405020304" pitchFamily="18" charset="0"/>
                              <a:cs typeface="Times New Roman" panose="02020603050405020304" pitchFamily="18" charset="0"/>
                            </a:rPr>
                            <m:t>𝑝</m:t>
                          </m:r>
                        </m:e>
                        <m:sub>
                          <m:r>
                            <a:rPr lang="ru-RU" sz="2200" b="1">
                              <a:solidFill>
                                <a:srgbClr val="002060"/>
                              </a:solidFill>
                              <a:latin typeface="Times New Roman" panose="02020603050405020304" pitchFamily="18" charset="0"/>
                              <a:cs typeface="Times New Roman" panose="02020603050405020304" pitchFamily="18" charset="0"/>
                            </a:rPr>
                            <m:t>𝑖</m:t>
                          </m:r>
                        </m:sub>
                      </m:sSub>
                      <m:r>
                        <a:rPr lang="ru-RU" sz="2200" b="1">
                          <a:solidFill>
                            <a:srgbClr val="002060"/>
                          </a:solidFill>
                          <a:latin typeface="Times New Roman" panose="02020603050405020304" pitchFamily="18" charset="0"/>
                          <a:cs typeface="Times New Roman" panose="02020603050405020304" pitchFamily="18" charset="0"/>
                        </a:rPr>
                        <m:t>−</m:t>
                      </m:r>
                      <m:sSub>
                        <m:sSubPr>
                          <m:ctrlPr>
                            <a:rPr lang="ru-RU" sz="2200" b="1">
                              <a:solidFill>
                                <a:srgbClr val="002060"/>
                              </a:solidFill>
                              <a:latin typeface="Times New Roman" panose="02020603050405020304" pitchFamily="18" charset="0"/>
                              <a:cs typeface="Times New Roman" panose="02020603050405020304" pitchFamily="18" charset="0"/>
                            </a:rPr>
                          </m:ctrlPr>
                        </m:sSubPr>
                        <m:e>
                          <m:r>
                            <a:rPr lang="ru-RU" sz="2200" b="1">
                              <a:solidFill>
                                <a:srgbClr val="002060"/>
                              </a:solidFill>
                              <a:latin typeface="Times New Roman" panose="02020603050405020304" pitchFamily="18" charset="0"/>
                              <a:cs typeface="Times New Roman" panose="02020603050405020304" pitchFamily="18" charset="0"/>
                            </a:rPr>
                            <m:t>𝑧</m:t>
                          </m:r>
                        </m:e>
                        <m:sub>
                          <m:r>
                            <a:rPr lang="ru-RU" sz="2200" b="1">
                              <a:solidFill>
                                <a:srgbClr val="002060"/>
                              </a:solidFill>
                              <a:latin typeface="Times New Roman" panose="02020603050405020304" pitchFamily="18" charset="0"/>
                              <a:cs typeface="Times New Roman" panose="02020603050405020304" pitchFamily="18" charset="0"/>
                            </a:rPr>
                            <m:t>𝑖</m:t>
                          </m:r>
                        </m:sub>
                      </m:sSub>
                    </m:oMath>
                  </m:oMathPara>
                </a14:m>
                <a:endParaRPr lang="ru-RU" sz="2200" b="1" dirty="0">
                  <a:solidFill>
                    <a:srgbClr val="002060"/>
                  </a:solidFill>
                  <a:latin typeface="Times New Roman" panose="02020603050405020304" pitchFamily="18" charset="0"/>
                  <a:cs typeface="Times New Roman" panose="02020603050405020304" pitchFamily="18" charset="0"/>
                </a:endParaRPr>
              </a:p>
            </p:txBody>
          </p:sp>
        </mc:Choice>
        <mc:Fallback>
          <p:sp>
            <p:nvSpPr>
              <p:cNvPr id="2" name="Прямоугольник 1">
                <a:extLst>
                  <a:ext uri="{FF2B5EF4-FFF2-40B4-BE49-F238E27FC236}">
                    <a16:creationId xmlns:a16="http://schemas.microsoft.com/office/drawing/2014/main" id="{B16D6094-5270-48F0-A15C-3397286F862C}"/>
                  </a:ext>
                </a:extLst>
              </p:cNvPr>
              <p:cNvSpPr>
                <a:spLocks noRot="1" noChangeAspect="1" noMove="1" noResize="1" noEditPoints="1" noAdjustHandles="1" noChangeArrowheads="1" noChangeShapeType="1" noTextEdit="1"/>
              </p:cNvSpPr>
              <p:nvPr/>
            </p:nvSpPr>
            <p:spPr>
              <a:xfrm>
                <a:off x="5118658" y="3065455"/>
                <a:ext cx="2071914" cy="430887"/>
              </a:xfrm>
              <a:prstGeom prst="rect">
                <a:avLst/>
              </a:prstGeom>
              <a:blipFill>
                <a:blip r:embed="rId2"/>
                <a:stretch>
                  <a:fillRect b="-11268"/>
                </a:stretch>
              </a:blipFill>
            </p:spPr>
            <p:txBody>
              <a:bodyPr/>
              <a:lstStyle/>
              <a:p>
                <a:r>
                  <a:rPr lang="ru-RU">
                    <a:noFill/>
                  </a:rPr>
                  <a:t> </a:t>
                </a:r>
              </a:p>
            </p:txBody>
          </p:sp>
        </mc:Fallback>
      </mc:AlternateContent>
      <mc:AlternateContent xmlns:mc="http://schemas.openxmlformats.org/markup-compatibility/2006">
        <mc:Choice xmlns:a14="http://schemas.microsoft.com/office/drawing/2010/main" Requires="a14">
          <p:sp>
            <p:nvSpPr>
              <p:cNvPr id="3" name="Прямоугольник 2">
                <a:extLst>
                  <a:ext uri="{FF2B5EF4-FFF2-40B4-BE49-F238E27FC236}">
                    <a16:creationId xmlns:a16="http://schemas.microsoft.com/office/drawing/2014/main" id="{8A745331-EDF4-413E-B589-BA332398DE8E}"/>
                  </a:ext>
                </a:extLst>
              </p:cNvPr>
              <p:cNvSpPr/>
              <p:nvPr/>
            </p:nvSpPr>
            <p:spPr>
              <a:xfrm>
                <a:off x="5912980" y="3540613"/>
                <a:ext cx="3171189" cy="1011495"/>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nary>
                        <m:naryPr>
                          <m:chr m:val="∑"/>
                          <m:grow m:val="on"/>
                          <m:subHide m:val="on"/>
                          <m:supHide m:val="on"/>
                          <m:ctrlPr>
                            <a:rPr lang="ru-RU" sz="2200" b="1">
                              <a:solidFill>
                                <a:srgbClr val="002060"/>
                              </a:solidFill>
                              <a:latin typeface="Times New Roman" panose="02020603050405020304" pitchFamily="18" charset="0"/>
                              <a:cs typeface="Times New Roman" panose="02020603050405020304" pitchFamily="18" charset="0"/>
                            </a:rPr>
                          </m:ctrlPr>
                        </m:naryPr>
                        <m:sub/>
                        <m:sup/>
                        <m:e>
                          <m:r>
                            <a:rPr lang="ru-RU" sz="2200" b="1">
                              <a:solidFill>
                                <a:srgbClr val="002060"/>
                              </a:solidFill>
                              <a:latin typeface="Times New Roman" panose="02020603050405020304" pitchFamily="18" charset="0"/>
                              <a:cs typeface="Times New Roman" panose="02020603050405020304" pitchFamily="18" charset="0"/>
                            </a:rPr>
                            <m:t>УМД</m:t>
                          </m:r>
                        </m:e>
                      </m:nary>
                      <m:r>
                        <a:rPr lang="ru-RU" sz="2200" b="1">
                          <a:solidFill>
                            <a:srgbClr val="002060"/>
                          </a:solidFill>
                          <a:latin typeface="Times New Roman" panose="02020603050405020304" pitchFamily="18" charset="0"/>
                          <a:cs typeface="Times New Roman" panose="02020603050405020304" pitchFamily="18" charset="0"/>
                        </a:rPr>
                        <m:t>=</m:t>
                      </m:r>
                      <m:nary>
                        <m:naryPr>
                          <m:chr m:val="∑"/>
                          <m:limLoc m:val="undOvr"/>
                          <m:grow m:val="on"/>
                          <m:ctrlPr>
                            <a:rPr lang="ru-RU" sz="2200" b="1">
                              <a:solidFill>
                                <a:srgbClr val="002060"/>
                              </a:solidFill>
                              <a:latin typeface="Times New Roman" panose="02020603050405020304" pitchFamily="18" charset="0"/>
                              <a:cs typeface="Times New Roman" panose="02020603050405020304" pitchFamily="18" charset="0"/>
                            </a:rPr>
                          </m:ctrlPr>
                        </m:naryPr>
                        <m:sub>
                          <m:r>
                            <a:rPr lang="ru-RU" sz="2200" b="1">
                              <a:solidFill>
                                <a:srgbClr val="002060"/>
                              </a:solidFill>
                              <a:latin typeface="Times New Roman" panose="02020603050405020304" pitchFamily="18" charset="0"/>
                              <a:cs typeface="Times New Roman" panose="02020603050405020304" pitchFamily="18" charset="0"/>
                            </a:rPr>
                            <m:t>𝑖</m:t>
                          </m:r>
                          <m:r>
                            <a:rPr lang="ru-RU" sz="2200" b="1">
                              <a:solidFill>
                                <a:srgbClr val="002060"/>
                              </a:solidFill>
                              <a:latin typeface="Times New Roman" panose="02020603050405020304" pitchFamily="18" charset="0"/>
                              <a:cs typeface="Times New Roman" panose="02020603050405020304" pitchFamily="18" charset="0"/>
                            </a:rPr>
                            <m:t>=1</m:t>
                          </m:r>
                        </m:sub>
                        <m:sup>
                          <m:r>
                            <a:rPr lang="ru-RU" sz="2200" b="1">
                              <a:solidFill>
                                <a:srgbClr val="002060"/>
                              </a:solidFill>
                              <a:latin typeface="Times New Roman" panose="02020603050405020304" pitchFamily="18" charset="0"/>
                              <a:cs typeface="Times New Roman" panose="02020603050405020304" pitchFamily="18" charset="0"/>
                            </a:rPr>
                            <m:t>𝑛</m:t>
                          </m:r>
                        </m:sup>
                        <m:e>
                          <m:sSub>
                            <m:sSubPr>
                              <m:ctrlPr>
                                <a:rPr lang="ru-RU" sz="2200" b="1">
                                  <a:solidFill>
                                    <a:srgbClr val="002060"/>
                                  </a:solidFill>
                                  <a:latin typeface="Times New Roman" panose="02020603050405020304" pitchFamily="18" charset="0"/>
                                  <a:cs typeface="Times New Roman" panose="02020603050405020304" pitchFamily="18" charset="0"/>
                                </a:rPr>
                              </m:ctrlPr>
                            </m:sSubPr>
                            <m:e>
                              <m:r>
                                <a:rPr lang="ru-RU" sz="2200" b="1">
                                  <a:solidFill>
                                    <a:srgbClr val="002060"/>
                                  </a:solidFill>
                                  <a:latin typeface="Times New Roman" panose="02020603050405020304" pitchFamily="18" charset="0"/>
                                  <a:cs typeface="Times New Roman" panose="02020603050405020304" pitchFamily="18" charset="0"/>
                                </a:rPr>
                                <m:t>𝑑</m:t>
                              </m:r>
                            </m:e>
                            <m:sub>
                              <m:r>
                                <a:rPr lang="ru-RU" sz="2200" b="1">
                                  <a:solidFill>
                                    <a:srgbClr val="002060"/>
                                  </a:solidFill>
                                  <a:latin typeface="Times New Roman" panose="02020603050405020304" pitchFamily="18" charset="0"/>
                                  <a:cs typeface="Times New Roman" panose="02020603050405020304" pitchFamily="18" charset="0"/>
                                </a:rPr>
                                <m:t>𝑖</m:t>
                              </m:r>
                            </m:sub>
                          </m:sSub>
                          <m:r>
                            <a:rPr lang="ru-RU" sz="2200" b="1">
                              <a:solidFill>
                                <a:srgbClr val="002060"/>
                              </a:solidFill>
                              <a:latin typeface="Times New Roman" panose="02020603050405020304" pitchFamily="18" charset="0"/>
                              <a:cs typeface="Times New Roman" panose="02020603050405020304" pitchFamily="18" charset="0"/>
                            </a:rPr>
                            <m:t>⋅УМ</m:t>
                          </m:r>
                          <m:sSub>
                            <m:sSubPr>
                              <m:ctrlPr>
                                <a:rPr lang="ru-RU" sz="2200" b="1">
                                  <a:solidFill>
                                    <a:srgbClr val="002060"/>
                                  </a:solidFill>
                                  <a:latin typeface="Times New Roman" panose="02020603050405020304" pitchFamily="18" charset="0"/>
                                  <a:cs typeface="Times New Roman" panose="02020603050405020304" pitchFamily="18" charset="0"/>
                                </a:rPr>
                              </m:ctrlPr>
                            </m:sSubPr>
                            <m:e>
                              <m:r>
                                <a:rPr lang="ru-RU" sz="2200" b="1">
                                  <a:solidFill>
                                    <a:srgbClr val="002060"/>
                                  </a:solidFill>
                                  <a:latin typeface="Times New Roman" panose="02020603050405020304" pitchFamily="18" charset="0"/>
                                  <a:cs typeface="Times New Roman" panose="02020603050405020304" pitchFamily="18" charset="0"/>
                                </a:rPr>
                                <m:t>Д</m:t>
                              </m:r>
                            </m:e>
                            <m:sub>
                              <m:r>
                                <a:rPr lang="ru-RU" sz="2200" b="1">
                                  <a:solidFill>
                                    <a:srgbClr val="002060"/>
                                  </a:solidFill>
                                  <a:latin typeface="Times New Roman" panose="02020603050405020304" pitchFamily="18" charset="0"/>
                                  <a:cs typeface="Times New Roman" panose="02020603050405020304" pitchFamily="18" charset="0"/>
                                </a:rPr>
                                <m:t>𝑖</m:t>
                              </m:r>
                            </m:sub>
                          </m:sSub>
                        </m:e>
                      </m:nary>
                    </m:oMath>
                  </m:oMathPara>
                </a14:m>
                <a:endParaRPr lang="ru-RU" sz="2200" b="1" dirty="0">
                  <a:solidFill>
                    <a:srgbClr val="002060"/>
                  </a:solidFill>
                  <a:latin typeface="Times New Roman" panose="02020603050405020304" pitchFamily="18" charset="0"/>
                  <a:cs typeface="Times New Roman" panose="02020603050405020304" pitchFamily="18" charset="0"/>
                </a:endParaRPr>
              </a:p>
            </p:txBody>
          </p:sp>
        </mc:Choice>
        <mc:Fallback>
          <p:sp>
            <p:nvSpPr>
              <p:cNvPr id="3" name="Прямоугольник 2">
                <a:extLst>
                  <a:ext uri="{FF2B5EF4-FFF2-40B4-BE49-F238E27FC236}">
                    <a16:creationId xmlns:a16="http://schemas.microsoft.com/office/drawing/2014/main" id="{8A745331-EDF4-413E-B589-BA332398DE8E}"/>
                  </a:ext>
                </a:extLst>
              </p:cNvPr>
              <p:cNvSpPr>
                <a:spLocks noRot="1" noChangeAspect="1" noMove="1" noResize="1" noEditPoints="1" noAdjustHandles="1" noChangeArrowheads="1" noChangeShapeType="1" noTextEdit="1"/>
              </p:cNvSpPr>
              <p:nvPr/>
            </p:nvSpPr>
            <p:spPr>
              <a:xfrm>
                <a:off x="5912980" y="3540613"/>
                <a:ext cx="3171189" cy="1011495"/>
              </a:xfrm>
              <a:prstGeom prst="rect">
                <a:avLst/>
              </a:prstGeom>
              <a:blipFill>
                <a:blip r:embed="rId3"/>
                <a:stretch>
                  <a:fillRect/>
                </a:stretch>
              </a:blipFill>
            </p:spPr>
            <p:txBody>
              <a:bodyPr/>
              <a:lstStyle/>
              <a:p>
                <a:r>
                  <a:rPr lang="ru-RU">
                    <a:noFill/>
                  </a:rPr>
                  <a:t> </a:t>
                </a:r>
              </a:p>
            </p:txBody>
          </p:sp>
        </mc:Fallback>
      </mc:AlternateContent>
      <mc:AlternateContent xmlns:mc="http://schemas.openxmlformats.org/markup-compatibility/2006">
        <mc:Choice xmlns:a14="http://schemas.microsoft.com/office/drawing/2010/main" Requires="a14">
          <p:sp>
            <p:nvSpPr>
              <p:cNvPr id="5" name="Прямоугольник 4">
                <a:extLst>
                  <a:ext uri="{FF2B5EF4-FFF2-40B4-BE49-F238E27FC236}">
                    <a16:creationId xmlns:a16="http://schemas.microsoft.com/office/drawing/2014/main" id="{E1BBCC79-EB76-4DE0-ADBF-B05CA3DEF870}"/>
                  </a:ext>
                </a:extLst>
              </p:cNvPr>
              <p:cNvSpPr/>
              <p:nvPr/>
            </p:nvSpPr>
            <p:spPr>
              <a:xfrm>
                <a:off x="6096000" y="4801869"/>
                <a:ext cx="1716752" cy="783869"/>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r>
                        <a:rPr lang="ru-RU" sz="2200" b="1">
                          <a:solidFill>
                            <a:srgbClr val="002060"/>
                          </a:solidFill>
                          <a:latin typeface="Times New Roman" panose="02020603050405020304" pitchFamily="18" charset="0"/>
                          <a:cs typeface="Times New Roman" panose="02020603050405020304" pitchFamily="18" charset="0"/>
                        </a:rPr>
                        <m:t>𝑄</m:t>
                      </m:r>
                      <m:r>
                        <a:rPr lang="ru-RU" sz="2200" b="1">
                          <a:solidFill>
                            <a:srgbClr val="002060"/>
                          </a:solidFill>
                          <a:latin typeface="Times New Roman" panose="02020603050405020304" pitchFamily="18" charset="0"/>
                          <a:cs typeface="Times New Roman" panose="02020603050405020304" pitchFamily="18" charset="0"/>
                        </a:rPr>
                        <m:t>′=</m:t>
                      </m:r>
                      <m:f>
                        <m:fPr>
                          <m:ctrlPr>
                            <a:rPr lang="ru-RU" sz="2200" b="1">
                              <a:solidFill>
                                <a:srgbClr val="002060"/>
                              </a:solidFill>
                              <a:latin typeface="Times New Roman" panose="02020603050405020304" pitchFamily="18" charset="0"/>
                              <a:cs typeface="Times New Roman" panose="02020603050405020304" pitchFamily="18" charset="0"/>
                            </a:rPr>
                          </m:ctrlPr>
                        </m:fPr>
                        <m:num>
                          <m:r>
                            <a:rPr lang="ru-RU" sz="2200" b="1">
                              <a:solidFill>
                                <a:srgbClr val="002060"/>
                              </a:solidFill>
                              <a:latin typeface="Times New Roman" panose="02020603050405020304" pitchFamily="18" charset="0"/>
                              <a:cs typeface="Times New Roman" panose="02020603050405020304" pitchFamily="18" charset="0"/>
                            </a:rPr>
                            <m:t>𝐹𝐶</m:t>
                          </m:r>
                        </m:num>
                        <m:den>
                          <m:nary>
                            <m:naryPr>
                              <m:chr m:val="∑"/>
                              <m:grow m:val="on"/>
                              <m:subHide m:val="on"/>
                              <m:supHide m:val="on"/>
                              <m:ctrlPr>
                                <a:rPr lang="ru-RU" sz="2200" b="1">
                                  <a:solidFill>
                                    <a:srgbClr val="002060"/>
                                  </a:solidFill>
                                  <a:latin typeface="Times New Roman" panose="02020603050405020304" pitchFamily="18" charset="0"/>
                                  <a:cs typeface="Times New Roman" panose="02020603050405020304" pitchFamily="18" charset="0"/>
                                </a:rPr>
                              </m:ctrlPr>
                            </m:naryPr>
                            <m:sub/>
                            <m:sup/>
                            <m:e>
                              <m:r>
                                <a:rPr lang="ru-RU" sz="2200" b="1">
                                  <a:solidFill>
                                    <a:srgbClr val="002060"/>
                                  </a:solidFill>
                                  <a:latin typeface="Times New Roman" panose="02020603050405020304" pitchFamily="18" charset="0"/>
                                  <a:cs typeface="Times New Roman" panose="02020603050405020304" pitchFamily="18" charset="0"/>
                                </a:rPr>
                                <m:t>УМД</m:t>
                              </m:r>
                            </m:e>
                          </m:nary>
                        </m:den>
                      </m:f>
                    </m:oMath>
                  </m:oMathPara>
                </a14:m>
                <a:endParaRPr lang="ru-RU" sz="2200" b="1" dirty="0">
                  <a:solidFill>
                    <a:srgbClr val="002060"/>
                  </a:solidFill>
                  <a:latin typeface="Times New Roman" panose="02020603050405020304" pitchFamily="18" charset="0"/>
                  <a:cs typeface="Times New Roman" panose="02020603050405020304" pitchFamily="18" charset="0"/>
                </a:endParaRPr>
              </a:p>
            </p:txBody>
          </p:sp>
        </mc:Choice>
        <mc:Fallback>
          <p:sp>
            <p:nvSpPr>
              <p:cNvPr id="5" name="Прямоугольник 4">
                <a:extLst>
                  <a:ext uri="{FF2B5EF4-FFF2-40B4-BE49-F238E27FC236}">
                    <a16:creationId xmlns:a16="http://schemas.microsoft.com/office/drawing/2014/main" id="{E1BBCC79-EB76-4DE0-ADBF-B05CA3DEF870}"/>
                  </a:ext>
                </a:extLst>
              </p:cNvPr>
              <p:cNvSpPr>
                <a:spLocks noRot="1" noChangeAspect="1" noMove="1" noResize="1" noEditPoints="1" noAdjustHandles="1" noChangeArrowheads="1" noChangeShapeType="1" noTextEdit="1"/>
              </p:cNvSpPr>
              <p:nvPr/>
            </p:nvSpPr>
            <p:spPr>
              <a:xfrm>
                <a:off x="6096000" y="4801869"/>
                <a:ext cx="1716752" cy="783869"/>
              </a:xfrm>
              <a:prstGeom prst="rect">
                <a:avLst/>
              </a:prstGeom>
              <a:blipFill>
                <a:blip r:embed="rId4"/>
                <a:stretch>
                  <a:fillRect/>
                </a:stretch>
              </a:blipFill>
            </p:spPr>
            <p:txBody>
              <a:bodyPr/>
              <a:lstStyle/>
              <a:p>
                <a:r>
                  <a:rPr lang="ru-RU">
                    <a:noFill/>
                  </a:rPr>
                  <a:t> </a:t>
                </a:r>
              </a:p>
            </p:txBody>
          </p:sp>
        </mc:Fallback>
      </mc:AlternateContent>
      <mc:AlternateContent xmlns:mc="http://schemas.openxmlformats.org/markup-compatibility/2006">
        <mc:Choice xmlns:a14="http://schemas.microsoft.com/office/drawing/2010/main" Requires="a14">
          <p:sp>
            <p:nvSpPr>
              <p:cNvPr id="8" name="Прямоугольник 7">
                <a:extLst>
                  <a:ext uri="{FF2B5EF4-FFF2-40B4-BE49-F238E27FC236}">
                    <a16:creationId xmlns:a16="http://schemas.microsoft.com/office/drawing/2014/main" id="{29A1F1C2-C62E-4CD7-9599-1D3B332167CA}"/>
                  </a:ext>
                </a:extLst>
              </p:cNvPr>
              <p:cNvSpPr/>
              <p:nvPr/>
            </p:nvSpPr>
            <p:spPr>
              <a:xfrm>
                <a:off x="6096000" y="6210618"/>
                <a:ext cx="1675780" cy="430887"/>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sSub>
                        <m:sSubPr>
                          <m:ctrlPr>
                            <a:rPr lang="ru-RU" sz="2200" b="1">
                              <a:solidFill>
                                <a:srgbClr val="002060"/>
                              </a:solidFill>
                              <a:latin typeface="Times New Roman" panose="02020603050405020304" pitchFamily="18" charset="0"/>
                              <a:cs typeface="Times New Roman" panose="02020603050405020304" pitchFamily="18" charset="0"/>
                            </a:rPr>
                          </m:ctrlPr>
                        </m:sSubPr>
                        <m:e>
                          <m:r>
                            <a:rPr lang="ru-RU" sz="2200" b="1">
                              <a:solidFill>
                                <a:srgbClr val="002060"/>
                              </a:solidFill>
                              <a:latin typeface="Times New Roman" panose="02020603050405020304" pitchFamily="18" charset="0"/>
                              <a:cs typeface="Times New Roman" panose="02020603050405020304" pitchFamily="18" charset="0"/>
                            </a:rPr>
                            <m:t>𝑄</m:t>
                          </m:r>
                        </m:e>
                        <m:sub>
                          <m:r>
                            <a:rPr lang="ru-RU" sz="2200" b="1">
                              <a:solidFill>
                                <a:srgbClr val="002060"/>
                              </a:solidFill>
                              <a:latin typeface="Times New Roman" panose="02020603050405020304" pitchFamily="18" charset="0"/>
                              <a:cs typeface="Times New Roman" panose="02020603050405020304" pitchFamily="18" charset="0"/>
                            </a:rPr>
                            <m:t>𝑖</m:t>
                          </m:r>
                        </m:sub>
                      </m:sSub>
                      <m:r>
                        <a:rPr lang="ru-RU" sz="2200" b="1">
                          <a:solidFill>
                            <a:srgbClr val="002060"/>
                          </a:solidFill>
                          <a:latin typeface="Times New Roman" panose="02020603050405020304" pitchFamily="18" charset="0"/>
                          <a:cs typeface="Times New Roman" panose="02020603050405020304" pitchFamily="18" charset="0"/>
                        </a:rPr>
                        <m:t>′=</m:t>
                      </m:r>
                      <m:sSub>
                        <m:sSubPr>
                          <m:ctrlPr>
                            <a:rPr lang="ru-RU" sz="2200" b="1">
                              <a:solidFill>
                                <a:srgbClr val="002060"/>
                              </a:solidFill>
                              <a:latin typeface="Times New Roman" panose="02020603050405020304" pitchFamily="18" charset="0"/>
                              <a:cs typeface="Times New Roman" panose="02020603050405020304" pitchFamily="18" charset="0"/>
                            </a:rPr>
                          </m:ctrlPr>
                        </m:sSubPr>
                        <m:e>
                          <m:r>
                            <a:rPr lang="ru-RU" sz="2200" b="1">
                              <a:solidFill>
                                <a:srgbClr val="002060"/>
                              </a:solidFill>
                              <a:latin typeface="Times New Roman" panose="02020603050405020304" pitchFamily="18" charset="0"/>
                              <a:cs typeface="Times New Roman" panose="02020603050405020304" pitchFamily="18" charset="0"/>
                            </a:rPr>
                            <m:t>𝑑</m:t>
                          </m:r>
                        </m:e>
                        <m:sub>
                          <m:r>
                            <a:rPr lang="ru-RU" sz="2200" b="1">
                              <a:solidFill>
                                <a:srgbClr val="002060"/>
                              </a:solidFill>
                              <a:latin typeface="Times New Roman" panose="02020603050405020304" pitchFamily="18" charset="0"/>
                              <a:cs typeface="Times New Roman" panose="02020603050405020304" pitchFamily="18" charset="0"/>
                            </a:rPr>
                            <m:t>𝑖</m:t>
                          </m:r>
                        </m:sub>
                      </m:sSub>
                      <m:r>
                        <a:rPr lang="ru-RU" sz="2200" b="1">
                          <a:solidFill>
                            <a:srgbClr val="002060"/>
                          </a:solidFill>
                          <a:latin typeface="Times New Roman" panose="02020603050405020304" pitchFamily="18" charset="0"/>
                          <a:cs typeface="Times New Roman" panose="02020603050405020304" pitchFamily="18" charset="0"/>
                        </a:rPr>
                        <m:t>⋅</m:t>
                      </m:r>
                      <m:r>
                        <a:rPr lang="ru-RU" sz="2200" b="1">
                          <a:solidFill>
                            <a:srgbClr val="002060"/>
                          </a:solidFill>
                          <a:latin typeface="Times New Roman" panose="02020603050405020304" pitchFamily="18" charset="0"/>
                          <a:cs typeface="Times New Roman" panose="02020603050405020304" pitchFamily="18" charset="0"/>
                        </a:rPr>
                        <m:t>𝑄</m:t>
                      </m:r>
                      <m:r>
                        <a:rPr lang="ru-RU" sz="2200" b="1">
                          <a:solidFill>
                            <a:srgbClr val="002060"/>
                          </a:solidFill>
                          <a:latin typeface="Times New Roman" panose="02020603050405020304" pitchFamily="18" charset="0"/>
                          <a:cs typeface="Times New Roman" panose="02020603050405020304" pitchFamily="18" charset="0"/>
                        </a:rPr>
                        <m:t>′</m:t>
                      </m:r>
                    </m:oMath>
                  </m:oMathPara>
                </a14:m>
                <a:endParaRPr lang="ru-RU" sz="2200" b="1" dirty="0">
                  <a:solidFill>
                    <a:srgbClr val="002060"/>
                  </a:solidFill>
                  <a:latin typeface="Times New Roman" panose="02020603050405020304" pitchFamily="18" charset="0"/>
                  <a:cs typeface="Times New Roman" panose="02020603050405020304" pitchFamily="18" charset="0"/>
                </a:endParaRPr>
              </a:p>
            </p:txBody>
          </p:sp>
        </mc:Choice>
        <mc:Fallback>
          <p:sp>
            <p:nvSpPr>
              <p:cNvPr id="8" name="Прямоугольник 7">
                <a:extLst>
                  <a:ext uri="{FF2B5EF4-FFF2-40B4-BE49-F238E27FC236}">
                    <a16:creationId xmlns:a16="http://schemas.microsoft.com/office/drawing/2014/main" id="{29A1F1C2-C62E-4CD7-9599-1D3B332167CA}"/>
                  </a:ext>
                </a:extLst>
              </p:cNvPr>
              <p:cNvSpPr>
                <a:spLocks noRot="1" noChangeAspect="1" noMove="1" noResize="1" noEditPoints="1" noAdjustHandles="1" noChangeArrowheads="1" noChangeShapeType="1" noTextEdit="1"/>
              </p:cNvSpPr>
              <p:nvPr/>
            </p:nvSpPr>
            <p:spPr>
              <a:xfrm>
                <a:off x="6096000" y="6210618"/>
                <a:ext cx="1675780" cy="430887"/>
              </a:xfrm>
              <a:prstGeom prst="rect">
                <a:avLst/>
              </a:prstGeom>
              <a:blipFill>
                <a:blip r:embed="rId5"/>
                <a:stretch>
                  <a:fillRect b="-18571"/>
                </a:stretch>
              </a:blipFill>
            </p:spPr>
            <p:txBody>
              <a:bodyPr/>
              <a:lstStyle/>
              <a:p>
                <a:r>
                  <a:rPr lang="ru-RU">
                    <a:noFill/>
                  </a:rPr>
                  <a:t> </a:t>
                </a:r>
              </a:p>
            </p:txBody>
          </p:sp>
        </mc:Fallback>
      </mc:AlternateContent>
    </p:spTree>
    <p:extLst>
      <p:ext uri="{BB962C8B-B14F-4D97-AF65-F5344CB8AC3E}">
        <p14:creationId xmlns:p14="http://schemas.microsoft.com/office/powerpoint/2010/main" val="35189643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294B5F9A-E98A-4CD2-AD24-945007207FEC}"/>
              </a:ext>
            </a:extLst>
          </p:cNvPr>
          <p:cNvSpPr txBox="1">
            <a:spLocks/>
          </p:cNvSpPr>
          <p:nvPr/>
        </p:nvSpPr>
        <p:spPr>
          <a:xfrm>
            <a:off x="745588" y="608147"/>
            <a:ext cx="11015003" cy="749599"/>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ru-RU" sz="3600" dirty="0">
                <a:solidFill>
                  <a:srgbClr val="C00000"/>
                </a:solidFill>
                <a:latin typeface="Times New Roman" panose="02020603050405020304" pitchFamily="18" charset="0"/>
                <a:cs typeface="Times New Roman" panose="02020603050405020304" pitchFamily="18" charset="0"/>
              </a:rPr>
              <a:t>4</a:t>
            </a:r>
            <a:r>
              <a:rPr lang="en-US" sz="3600" dirty="0">
                <a:solidFill>
                  <a:srgbClr val="C00000"/>
                </a:solidFill>
                <a:latin typeface="Times New Roman" panose="02020603050405020304" pitchFamily="18" charset="0"/>
                <a:cs typeface="Times New Roman" panose="02020603050405020304" pitchFamily="18" charset="0"/>
              </a:rPr>
              <a:t>.</a:t>
            </a:r>
            <a:r>
              <a:rPr lang="ru-RU" sz="3600" dirty="0">
                <a:solidFill>
                  <a:srgbClr val="C00000"/>
                </a:solidFill>
                <a:latin typeface="Times New Roman" panose="02020603050405020304" pitchFamily="18" charset="0"/>
                <a:cs typeface="Times New Roman" panose="02020603050405020304" pitchFamily="18" charset="0"/>
              </a:rPr>
              <a:t> Анализ сценариев</a:t>
            </a:r>
          </a:p>
        </p:txBody>
      </p:sp>
      <p:sp>
        <p:nvSpPr>
          <p:cNvPr id="5" name="Прямоугольник 4">
            <a:extLst>
              <a:ext uri="{FF2B5EF4-FFF2-40B4-BE49-F238E27FC236}">
                <a16:creationId xmlns:a16="http://schemas.microsoft.com/office/drawing/2014/main" id="{A83501C3-4B01-4727-BDFC-593CFB71087C}"/>
              </a:ext>
            </a:extLst>
          </p:cNvPr>
          <p:cNvSpPr/>
          <p:nvPr/>
        </p:nvSpPr>
        <p:spPr>
          <a:xfrm>
            <a:off x="588499" y="1174866"/>
            <a:ext cx="11015002" cy="5617692"/>
          </a:xfrm>
          <a:prstGeom prst="rect">
            <a:avLst/>
          </a:prstGeom>
        </p:spPr>
        <p:txBody>
          <a:bodyPr wrap="square">
            <a:spAutoFit/>
          </a:bodyPr>
          <a:lstStyle/>
          <a:p>
            <a:pPr indent="457200" algn="just">
              <a:lnSpc>
                <a:spcPct val="150000"/>
              </a:lnSpc>
            </a:pPr>
            <a:r>
              <a:rPr lang="ru-RU" sz="2200" b="1" dirty="0">
                <a:solidFill>
                  <a:srgbClr val="002060"/>
                </a:solidFill>
                <a:latin typeface="Times New Roman" panose="02020603050405020304" pitchFamily="18" charset="0"/>
                <a:cs typeface="Times New Roman" panose="02020603050405020304" pitchFamily="18" charset="0"/>
              </a:rPr>
              <a:t>Анализ сценариев представляет собой развитие методики анализа чувствительности. В результате определяется воздействие одновременного изменения всех основных переменных проекта, характеризующих его денежные потоки, на критерии проектной эффективности. Важным преимуществом этого метода является тот факт, что отклонения параметров рассчитываются с учетом их взаимозависимостей.</a:t>
            </a:r>
          </a:p>
          <a:p>
            <a:pPr indent="457200" algn="just">
              <a:lnSpc>
                <a:spcPct val="150000"/>
              </a:lnSpc>
            </a:pPr>
            <a:r>
              <a:rPr lang="ru-RU" sz="2200" b="1" dirty="0">
                <a:solidFill>
                  <a:srgbClr val="002060"/>
                </a:solidFill>
                <a:latin typeface="Times New Roman" panose="02020603050405020304" pitchFamily="18" charset="0"/>
                <a:cs typeface="Times New Roman" panose="02020603050405020304" pitchFamily="18" charset="0"/>
              </a:rPr>
              <a:t>Каждый из сценариев рассматривается как возможная непротиворечивая комбинация изменений множества параметров, определяющих результаты реализации проекта. Основным сценарием считается базовый набор значений всех факторов, учтенных в модели проекта, а также результаты, которые должны быть получены, если все учтенное будет таким, как предусмотрено.</a:t>
            </a:r>
            <a:endParaRPr lang="ru-RU" sz="2000" b="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718161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a:extLst>
              <a:ext uri="{FF2B5EF4-FFF2-40B4-BE49-F238E27FC236}">
                <a16:creationId xmlns:a16="http://schemas.microsoft.com/office/drawing/2014/main" id="{A83501C3-4B01-4727-BDFC-593CFB71087C}"/>
              </a:ext>
            </a:extLst>
          </p:cNvPr>
          <p:cNvSpPr/>
          <p:nvPr/>
        </p:nvSpPr>
        <p:spPr>
          <a:xfrm>
            <a:off x="588499" y="190128"/>
            <a:ext cx="11015002" cy="5617692"/>
          </a:xfrm>
          <a:prstGeom prst="rect">
            <a:avLst/>
          </a:prstGeom>
        </p:spPr>
        <p:txBody>
          <a:bodyPr wrap="square">
            <a:spAutoFit/>
          </a:bodyPr>
          <a:lstStyle/>
          <a:p>
            <a:pPr indent="457200" algn="just">
              <a:lnSpc>
                <a:spcPct val="150000"/>
              </a:lnSpc>
            </a:pPr>
            <a:r>
              <a:rPr lang="ru-RU" sz="2200" b="1" dirty="0">
                <a:solidFill>
                  <a:srgbClr val="002060"/>
                </a:solidFill>
                <a:latin typeface="Times New Roman" panose="02020603050405020304" pitchFamily="18" charset="0"/>
                <a:cs typeface="Times New Roman" panose="02020603050405020304" pitchFamily="18" charset="0"/>
              </a:rPr>
              <a:t>Построение </a:t>
            </a:r>
            <a:r>
              <a:rPr lang="ru-RU" sz="2200" b="1" dirty="0">
                <a:solidFill>
                  <a:srgbClr val="FF0000"/>
                </a:solidFill>
                <a:latin typeface="Times New Roman" panose="02020603050405020304" pitchFamily="18" charset="0"/>
                <a:cs typeface="Times New Roman" panose="02020603050405020304" pitchFamily="18" charset="0"/>
              </a:rPr>
              <a:t>пессимистического сценария </a:t>
            </a:r>
            <a:r>
              <a:rPr lang="ru-RU" sz="2200" b="1" dirty="0">
                <a:solidFill>
                  <a:srgbClr val="002060"/>
                </a:solidFill>
                <a:latin typeface="Times New Roman" panose="02020603050405020304" pitchFamily="18" charset="0"/>
                <a:cs typeface="Times New Roman" panose="02020603050405020304" pitchFamily="18" charset="0"/>
              </a:rPr>
              <a:t>связано с ухудшением значений факторных переменных по сравнению с реалистическим сценарием. На основании полученных значений факторов рассчитываются значения критериев эффективности проекта (например, NPV или IRR). Полученные значения критериев эффективности сравниваются с их базисными значениями, формулируются необходимые рекомендации. В основе рекомендаций лежит обязательное условие: даже в оптимистическом варианте не допускается возможности дальнейшего рассмотрения проекта, если рассчитанное значение находится за пределами положительной эффективности проекта (например, NPV проекта отрицательно). Напротив, при пессимистическом сценарии получение положительного значения критерия эффективности позволяет говорить о приемлемости данного проекта.</a:t>
            </a:r>
          </a:p>
        </p:txBody>
      </p:sp>
    </p:spTree>
    <p:extLst>
      <p:ext uri="{BB962C8B-B14F-4D97-AF65-F5344CB8AC3E}">
        <p14:creationId xmlns:p14="http://schemas.microsoft.com/office/powerpoint/2010/main" val="20982625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a:extLst>
              <a:ext uri="{FF2B5EF4-FFF2-40B4-BE49-F238E27FC236}">
                <a16:creationId xmlns:a16="http://schemas.microsoft.com/office/drawing/2014/main" id="{A83501C3-4B01-4727-BDFC-593CFB71087C}"/>
              </a:ext>
            </a:extLst>
          </p:cNvPr>
          <p:cNvSpPr/>
          <p:nvPr/>
        </p:nvSpPr>
        <p:spPr>
          <a:xfrm>
            <a:off x="588499" y="1188934"/>
            <a:ext cx="11015002" cy="2062872"/>
          </a:xfrm>
          <a:prstGeom prst="rect">
            <a:avLst/>
          </a:prstGeom>
        </p:spPr>
        <p:txBody>
          <a:bodyPr wrap="square">
            <a:spAutoFit/>
          </a:bodyPr>
          <a:lstStyle/>
          <a:p>
            <a:pPr algn="just">
              <a:lnSpc>
                <a:spcPct val="150000"/>
              </a:lnSpc>
            </a:pPr>
            <a:r>
              <a:rPr lang="ru-RU" sz="2200" b="1" dirty="0">
                <a:solidFill>
                  <a:srgbClr val="002060"/>
                </a:solidFill>
                <a:latin typeface="Times New Roman" panose="02020603050405020304" pitchFamily="18" charset="0"/>
                <a:cs typeface="Times New Roman" panose="02020603050405020304" pitchFamily="18" charset="0"/>
              </a:rPr>
              <a:t>На основе возможных колебаний показателей эффективности проекта при различных сценариях его реализации определяются стандартное отклонение и коэффициент вариации, которые выражают степень проектного риска. Чем выше значение этих показателей, тем выше уровень проектного риска.</a:t>
            </a:r>
          </a:p>
        </p:txBody>
      </p:sp>
    </p:spTree>
    <p:extLst>
      <p:ext uri="{BB962C8B-B14F-4D97-AF65-F5344CB8AC3E}">
        <p14:creationId xmlns:p14="http://schemas.microsoft.com/office/powerpoint/2010/main" val="298184349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294B5F9A-E98A-4CD2-AD24-945007207FEC}"/>
              </a:ext>
            </a:extLst>
          </p:cNvPr>
          <p:cNvSpPr txBox="1">
            <a:spLocks/>
          </p:cNvSpPr>
          <p:nvPr/>
        </p:nvSpPr>
        <p:spPr>
          <a:xfrm>
            <a:off x="745588" y="608147"/>
            <a:ext cx="11015003" cy="749599"/>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ru-RU" sz="3600" dirty="0">
                <a:solidFill>
                  <a:srgbClr val="C00000"/>
                </a:solidFill>
                <a:latin typeface="Times New Roman" panose="02020603050405020304" pitchFamily="18" charset="0"/>
                <a:cs typeface="Times New Roman" panose="02020603050405020304" pitchFamily="18" charset="0"/>
              </a:rPr>
              <a:t>5</a:t>
            </a:r>
            <a:r>
              <a:rPr lang="en-US" sz="3600" dirty="0">
                <a:solidFill>
                  <a:srgbClr val="C00000"/>
                </a:solidFill>
                <a:latin typeface="Times New Roman" panose="02020603050405020304" pitchFamily="18" charset="0"/>
                <a:cs typeface="Times New Roman" panose="02020603050405020304" pitchFamily="18" charset="0"/>
              </a:rPr>
              <a:t>.</a:t>
            </a:r>
            <a:r>
              <a:rPr lang="ru-RU" sz="3600" dirty="0">
                <a:solidFill>
                  <a:srgbClr val="C00000"/>
                </a:solidFill>
                <a:latin typeface="Times New Roman" panose="02020603050405020304" pitchFamily="18" charset="0"/>
                <a:cs typeface="Times New Roman" panose="02020603050405020304" pitchFamily="18" charset="0"/>
              </a:rPr>
              <a:t> Метод средневзвешенной стоимости капитала</a:t>
            </a:r>
          </a:p>
        </p:txBody>
      </p:sp>
      <p:sp>
        <p:nvSpPr>
          <p:cNvPr id="5" name="Прямоугольник 4">
            <a:extLst>
              <a:ext uri="{FF2B5EF4-FFF2-40B4-BE49-F238E27FC236}">
                <a16:creationId xmlns:a16="http://schemas.microsoft.com/office/drawing/2014/main" id="{A83501C3-4B01-4727-BDFC-593CFB71087C}"/>
              </a:ext>
            </a:extLst>
          </p:cNvPr>
          <p:cNvSpPr/>
          <p:nvPr/>
        </p:nvSpPr>
        <p:spPr>
          <a:xfrm>
            <a:off x="588499" y="1174866"/>
            <a:ext cx="11015002" cy="5109860"/>
          </a:xfrm>
          <a:prstGeom prst="rect">
            <a:avLst/>
          </a:prstGeom>
        </p:spPr>
        <p:txBody>
          <a:bodyPr wrap="square">
            <a:spAutoFit/>
          </a:bodyPr>
          <a:lstStyle/>
          <a:p>
            <a:pPr indent="457200" algn="just">
              <a:lnSpc>
                <a:spcPct val="150000"/>
              </a:lnSpc>
            </a:pPr>
            <a:r>
              <a:rPr lang="ru-RU" sz="2200" b="1" dirty="0">
                <a:solidFill>
                  <a:srgbClr val="002060"/>
                </a:solidFill>
                <a:latin typeface="Times New Roman" panose="02020603050405020304" pitchFamily="18" charset="0"/>
                <a:cs typeface="Times New Roman" panose="02020603050405020304" pitchFamily="18" charset="0"/>
              </a:rPr>
              <a:t>Метод средневзвешенной стоимости капитала, WACC </a:t>
            </a:r>
            <a:r>
              <a:rPr lang="ru-RU" sz="2200" b="1" i="1" dirty="0">
                <a:solidFill>
                  <a:srgbClr val="002060"/>
                </a:solidFill>
                <a:latin typeface="Times New Roman" panose="02020603050405020304" pitchFamily="18" charset="0"/>
                <a:cs typeface="Times New Roman" panose="02020603050405020304" pitchFamily="18" charset="0"/>
              </a:rPr>
              <a:t>(</a:t>
            </a:r>
            <a:r>
              <a:rPr lang="ru-RU" sz="2200" b="1" i="1" dirty="0" err="1">
                <a:solidFill>
                  <a:srgbClr val="002060"/>
                </a:solidFill>
                <a:latin typeface="Times New Roman" panose="02020603050405020304" pitchFamily="18" charset="0"/>
                <a:cs typeface="Times New Roman" panose="02020603050405020304" pitchFamily="18" charset="0"/>
              </a:rPr>
              <a:t>Weighted</a:t>
            </a:r>
            <a:r>
              <a:rPr lang="ru-RU" sz="2200" b="1" i="1" dirty="0">
                <a:solidFill>
                  <a:srgbClr val="002060"/>
                </a:solidFill>
                <a:latin typeface="Times New Roman" panose="02020603050405020304" pitchFamily="18" charset="0"/>
                <a:cs typeface="Times New Roman" panose="02020603050405020304" pitchFamily="18" charset="0"/>
              </a:rPr>
              <a:t> </a:t>
            </a:r>
            <a:r>
              <a:rPr lang="ru-RU" sz="2200" b="1" i="1" dirty="0" err="1">
                <a:solidFill>
                  <a:srgbClr val="002060"/>
                </a:solidFill>
                <a:latin typeface="Times New Roman" panose="02020603050405020304" pitchFamily="18" charset="0"/>
                <a:cs typeface="Times New Roman" panose="02020603050405020304" pitchFamily="18" charset="0"/>
              </a:rPr>
              <a:t>Average</a:t>
            </a:r>
            <a:r>
              <a:rPr lang="ru-RU" sz="2200" b="1" i="1" dirty="0">
                <a:solidFill>
                  <a:srgbClr val="002060"/>
                </a:solidFill>
                <a:latin typeface="Times New Roman" panose="02020603050405020304" pitchFamily="18" charset="0"/>
                <a:cs typeface="Times New Roman" panose="02020603050405020304" pitchFamily="18" charset="0"/>
              </a:rPr>
              <a:t> </a:t>
            </a:r>
            <a:r>
              <a:rPr lang="ru-RU" sz="2200" b="1" i="1" dirty="0" err="1">
                <a:solidFill>
                  <a:srgbClr val="002060"/>
                </a:solidFill>
                <a:latin typeface="Times New Roman" panose="02020603050405020304" pitchFamily="18" charset="0"/>
                <a:cs typeface="Times New Roman" panose="02020603050405020304" pitchFamily="18" charset="0"/>
              </a:rPr>
              <a:t>Cost</a:t>
            </a:r>
            <a:r>
              <a:rPr lang="ru-RU" sz="2200" b="1" i="1" dirty="0">
                <a:solidFill>
                  <a:srgbClr val="002060"/>
                </a:solidFill>
                <a:latin typeface="Times New Roman" panose="02020603050405020304" pitchFamily="18" charset="0"/>
                <a:cs typeface="Times New Roman" panose="02020603050405020304" pitchFamily="18" charset="0"/>
              </a:rPr>
              <a:t> </a:t>
            </a:r>
            <a:r>
              <a:rPr lang="ru-RU" sz="2200" b="1" i="1" dirty="0" err="1">
                <a:solidFill>
                  <a:srgbClr val="002060"/>
                </a:solidFill>
                <a:latin typeface="Times New Roman" panose="02020603050405020304" pitchFamily="18" charset="0"/>
                <a:cs typeface="Times New Roman" panose="02020603050405020304" pitchFamily="18" charset="0"/>
              </a:rPr>
              <a:t>of</a:t>
            </a:r>
            <a:r>
              <a:rPr lang="ru-RU" sz="2200" b="1" i="1" dirty="0">
                <a:solidFill>
                  <a:srgbClr val="002060"/>
                </a:solidFill>
                <a:latin typeface="Times New Roman" panose="02020603050405020304" pitchFamily="18" charset="0"/>
                <a:cs typeface="Times New Roman" panose="02020603050405020304" pitchFamily="18" charset="0"/>
              </a:rPr>
              <a:t> </a:t>
            </a:r>
            <a:r>
              <a:rPr lang="ru-RU" sz="2200" b="1" i="1" dirty="0" err="1">
                <a:solidFill>
                  <a:srgbClr val="002060"/>
                </a:solidFill>
                <a:latin typeface="Times New Roman" panose="02020603050405020304" pitchFamily="18" charset="0"/>
                <a:cs typeface="Times New Roman" panose="02020603050405020304" pitchFamily="18" charset="0"/>
              </a:rPr>
              <a:t>Capital</a:t>
            </a:r>
            <a:r>
              <a:rPr lang="ru-RU" sz="2200" b="1" i="1" dirty="0">
                <a:solidFill>
                  <a:srgbClr val="002060"/>
                </a:solidFill>
                <a:latin typeface="Times New Roman" panose="02020603050405020304" pitchFamily="18" charset="0"/>
                <a:cs typeface="Times New Roman" panose="02020603050405020304" pitchFamily="18" charset="0"/>
              </a:rPr>
              <a:t>) </a:t>
            </a:r>
            <a:r>
              <a:rPr lang="ru-RU" sz="2200" b="1" dirty="0">
                <a:solidFill>
                  <a:srgbClr val="002060"/>
                </a:solidFill>
                <a:latin typeface="Times New Roman" panose="02020603050405020304" pitchFamily="18" charset="0"/>
                <a:cs typeface="Times New Roman" panose="02020603050405020304" pitchFamily="18" charset="0"/>
              </a:rPr>
              <a:t>применяется, если необходимо установить ставку дисконта для денежного потока всего инвестированного капитала:</a:t>
            </a:r>
          </a:p>
          <a:p>
            <a:pPr indent="457200" algn="just">
              <a:lnSpc>
                <a:spcPct val="150000"/>
              </a:lnSpc>
            </a:pPr>
            <a:endParaRPr lang="ru-RU" sz="2200" b="1" dirty="0">
              <a:solidFill>
                <a:srgbClr val="002060"/>
              </a:solidFill>
              <a:latin typeface="Times New Roman" panose="02020603050405020304" pitchFamily="18" charset="0"/>
              <a:cs typeface="Times New Roman" panose="02020603050405020304" pitchFamily="18" charset="0"/>
            </a:endParaRPr>
          </a:p>
          <a:p>
            <a:pPr indent="457200" algn="just">
              <a:lnSpc>
                <a:spcPct val="150000"/>
              </a:lnSpc>
            </a:pPr>
            <a:endParaRPr lang="ru-RU" sz="2200" b="1" dirty="0">
              <a:solidFill>
                <a:srgbClr val="002060"/>
              </a:solidFill>
              <a:latin typeface="Times New Roman" panose="02020603050405020304" pitchFamily="18" charset="0"/>
              <a:cs typeface="Times New Roman" panose="02020603050405020304" pitchFamily="18" charset="0"/>
            </a:endParaRPr>
          </a:p>
          <a:p>
            <a:pPr indent="457200" algn="just">
              <a:lnSpc>
                <a:spcPct val="150000"/>
              </a:lnSpc>
            </a:pPr>
            <a:r>
              <a:rPr lang="ru-RU" sz="2200" b="1" dirty="0">
                <a:solidFill>
                  <a:srgbClr val="002060"/>
                </a:solidFill>
                <a:latin typeface="Times New Roman" panose="02020603050405020304" pitchFamily="18" charset="0"/>
                <a:cs typeface="Times New Roman" panose="02020603050405020304" pitchFamily="18" charset="0"/>
              </a:rPr>
              <a:t>где </a:t>
            </a:r>
            <a:r>
              <a:rPr lang="en-US" sz="2200" b="1" i="1" dirty="0" err="1">
                <a:solidFill>
                  <a:srgbClr val="002060"/>
                </a:solidFill>
                <a:latin typeface="Times New Roman" panose="02020603050405020304" pitchFamily="18" charset="0"/>
                <a:cs typeface="Times New Roman" panose="02020603050405020304" pitchFamily="18" charset="0"/>
              </a:rPr>
              <a:t>Rc</a:t>
            </a:r>
            <a:r>
              <a:rPr lang="ru-RU" sz="2200" b="1" i="1" dirty="0">
                <a:solidFill>
                  <a:srgbClr val="002060"/>
                </a:solidFill>
                <a:latin typeface="Times New Roman" panose="02020603050405020304" pitchFamily="18" charset="0"/>
                <a:cs typeface="Times New Roman" panose="02020603050405020304" pitchFamily="18" charset="0"/>
              </a:rPr>
              <a:t> </a:t>
            </a:r>
            <a:r>
              <a:rPr lang="ru-RU" sz="2200" b="1" dirty="0">
                <a:solidFill>
                  <a:srgbClr val="002060"/>
                </a:solidFill>
                <a:latin typeface="Times New Roman" panose="02020603050405020304" pitchFamily="18" charset="0"/>
                <a:cs typeface="Times New Roman" panose="02020603050405020304" pitchFamily="18" charset="0"/>
              </a:rPr>
              <a:t>– стоимость собственного капитала;</a:t>
            </a:r>
          </a:p>
          <a:p>
            <a:pPr indent="457200" algn="just">
              <a:lnSpc>
                <a:spcPct val="150000"/>
              </a:lnSpc>
            </a:pPr>
            <a:r>
              <a:rPr lang="en-US" sz="2200" b="1" i="1" dirty="0">
                <a:solidFill>
                  <a:srgbClr val="002060"/>
                </a:solidFill>
                <a:latin typeface="Times New Roman" panose="02020603050405020304" pitchFamily="18" charset="0"/>
                <a:cs typeface="Times New Roman" panose="02020603050405020304" pitchFamily="18" charset="0"/>
              </a:rPr>
              <a:t>R</a:t>
            </a:r>
            <a:r>
              <a:rPr lang="ru-RU" sz="2200" b="1" i="1" dirty="0">
                <a:solidFill>
                  <a:srgbClr val="002060"/>
                </a:solidFill>
                <a:latin typeface="Times New Roman" panose="02020603050405020304" pitchFamily="18" charset="0"/>
                <a:cs typeface="Times New Roman" panose="02020603050405020304" pitchFamily="18" charset="0"/>
              </a:rPr>
              <a:t>з</a:t>
            </a:r>
            <a:r>
              <a:rPr lang="ru-RU" sz="2200" b="1" dirty="0">
                <a:solidFill>
                  <a:srgbClr val="002060"/>
                </a:solidFill>
                <a:latin typeface="Times New Roman" panose="02020603050405020304" pitchFamily="18" charset="0"/>
                <a:cs typeface="Times New Roman" panose="02020603050405020304" pitchFamily="18" charset="0"/>
              </a:rPr>
              <a:t> – стоимость заемного капитала;</a:t>
            </a:r>
          </a:p>
          <a:p>
            <a:pPr indent="457200" algn="just">
              <a:lnSpc>
                <a:spcPct val="150000"/>
              </a:lnSpc>
            </a:pPr>
            <a:r>
              <a:rPr lang="en-US" sz="2200" b="1" i="1" dirty="0" err="1">
                <a:solidFill>
                  <a:srgbClr val="002060"/>
                </a:solidFill>
                <a:latin typeface="Times New Roman" panose="02020603050405020304" pitchFamily="18" charset="0"/>
                <a:cs typeface="Times New Roman" panose="02020603050405020304" pitchFamily="18" charset="0"/>
              </a:rPr>
              <a:t>g</a:t>
            </a:r>
            <a:r>
              <a:rPr lang="en-US" b="1" i="1" dirty="0" err="1">
                <a:solidFill>
                  <a:srgbClr val="002060"/>
                </a:solidFill>
                <a:latin typeface="Times New Roman" panose="02020603050405020304" pitchFamily="18" charset="0"/>
                <a:cs typeface="Times New Roman" panose="02020603050405020304" pitchFamily="18" charset="0"/>
              </a:rPr>
              <a:t>c</a:t>
            </a:r>
            <a:r>
              <a:rPr lang="ru-RU" sz="2200" b="1" i="1" dirty="0">
                <a:solidFill>
                  <a:srgbClr val="002060"/>
                </a:solidFill>
                <a:latin typeface="Times New Roman" panose="02020603050405020304" pitchFamily="18" charset="0"/>
                <a:cs typeface="Times New Roman" panose="02020603050405020304" pitchFamily="18" charset="0"/>
              </a:rPr>
              <a:t>, </a:t>
            </a:r>
            <a:r>
              <a:rPr lang="en-US" sz="2200" b="1" i="1" dirty="0">
                <a:solidFill>
                  <a:srgbClr val="002060"/>
                </a:solidFill>
                <a:latin typeface="Times New Roman" panose="02020603050405020304" pitchFamily="18" charset="0"/>
                <a:cs typeface="Times New Roman" panose="02020603050405020304" pitchFamily="18" charset="0"/>
              </a:rPr>
              <a:t>g</a:t>
            </a:r>
            <a:r>
              <a:rPr lang="ru-RU" b="1" i="1" dirty="0">
                <a:solidFill>
                  <a:srgbClr val="002060"/>
                </a:solidFill>
                <a:latin typeface="Times New Roman" panose="02020603050405020304" pitchFamily="18" charset="0"/>
                <a:cs typeface="Times New Roman" panose="02020603050405020304" pitchFamily="18" charset="0"/>
              </a:rPr>
              <a:t>з</a:t>
            </a:r>
            <a:r>
              <a:rPr lang="ru-RU" sz="2200" b="1" i="1" dirty="0">
                <a:solidFill>
                  <a:srgbClr val="002060"/>
                </a:solidFill>
                <a:latin typeface="Times New Roman" panose="02020603050405020304" pitchFamily="18" charset="0"/>
                <a:cs typeface="Times New Roman" panose="02020603050405020304" pitchFamily="18" charset="0"/>
              </a:rPr>
              <a:t> </a:t>
            </a:r>
            <a:r>
              <a:rPr lang="ru-RU" sz="2200" b="1" dirty="0">
                <a:solidFill>
                  <a:srgbClr val="002060"/>
                </a:solidFill>
                <a:latin typeface="Times New Roman" panose="02020603050405020304" pitchFamily="18" charset="0"/>
                <a:cs typeface="Times New Roman" panose="02020603050405020304" pitchFamily="18" charset="0"/>
              </a:rPr>
              <a:t>– доли собственного и заемного капитала в общем капитале проекта.</a:t>
            </a:r>
          </a:p>
          <a:p>
            <a:pPr indent="457200" algn="just">
              <a:lnSpc>
                <a:spcPct val="150000"/>
              </a:lnSpc>
            </a:pPr>
            <a:endParaRPr lang="ru-RU" sz="2200" b="1" dirty="0">
              <a:solidFill>
                <a:srgbClr val="002060"/>
              </a:solidFill>
              <a:latin typeface="Times New Roman" panose="02020603050405020304" pitchFamily="18" charset="0"/>
              <a:cs typeface="Times New Roman" panose="02020603050405020304" pitchFamily="18" charset="0"/>
            </a:endParaRPr>
          </a:p>
          <a:p>
            <a:pPr indent="457200" algn="just">
              <a:lnSpc>
                <a:spcPct val="150000"/>
              </a:lnSpc>
            </a:pPr>
            <a:endParaRPr lang="ru-RU" sz="2200" b="1" dirty="0">
              <a:solidFill>
                <a:srgbClr val="002060"/>
              </a:solidFill>
              <a:latin typeface="Times New Roman" panose="02020603050405020304" pitchFamily="18" charset="0"/>
              <a:cs typeface="Times New Roman" panose="02020603050405020304" pitchFamily="18" charset="0"/>
            </a:endParaRPr>
          </a:p>
        </p:txBody>
      </p:sp>
      <mc:AlternateContent xmlns:mc="http://schemas.openxmlformats.org/markup-compatibility/2006">
        <mc:Choice xmlns:a14="http://schemas.microsoft.com/office/drawing/2010/main" Requires="a14">
          <p:sp>
            <p:nvSpPr>
              <p:cNvPr id="2" name="Прямоугольник 1">
                <a:extLst>
                  <a:ext uri="{FF2B5EF4-FFF2-40B4-BE49-F238E27FC236}">
                    <a16:creationId xmlns:a16="http://schemas.microsoft.com/office/drawing/2014/main" id="{68624053-79DC-4CEA-BB5A-BE73A364167D}"/>
                  </a:ext>
                </a:extLst>
              </p:cNvPr>
              <p:cNvSpPr/>
              <p:nvPr/>
            </p:nvSpPr>
            <p:spPr>
              <a:xfrm>
                <a:off x="4735884" y="2868406"/>
                <a:ext cx="3251018" cy="430887"/>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sSub>
                        <m:sSubPr>
                          <m:ctrlPr>
                            <a:rPr lang="ru-RU" sz="2200" b="1">
                              <a:solidFill>
                                <a:srgbClr val="002060"/>
                              </a:solidFill>
                              <a:latin typeface="Times New Roman" panose="02020603050405020304" pitchFamily="18" charset="0"/>
                              <a:cs typeface="Times New Roman" panose="02020603050405020304" pitchFamily="18" charset="0"/>
                            </a:rPr>
                          </m:ctrlPr>
                        </m:sSubPr>
                        <m:e>
                          <m:r>
                            <a:rPr lang="ru-RU" sz="2200" b="1">
                              <a:solidFill>
                                <a:srgbClr val="002060"/>
                              </a:solidFill>
                              <a:latin typeface="Times New Roman" panose="02020603050405020304" pitchFamily="18" charset="0"/>
                              <a:cs typeface="Times New Roman" panose="02020603050405020304" pitchFamily="18" charset="0"/>
                            </a:rPr>
                            <m:t>𝑅</m:t>
                          </m:r>
                        </m:e>
                        <m:sub>
                          <m:r>
                            <a:rPr lang="ru-RU" sz="2200" b="1">
                              <a:solidFill>
                                <a:srgbClr val="002060"/>
                              </a:solidFill>
                              <a:latin typeface="Times New Roman" panose="02020603050405020304" pitchFamily="18" charset="0"/>
                              <a:cs typeface="Times New Roman" panose="02020603050405020304" pitchFamily="18" charset="0"/>
                            </a:rPr>
                            <m:t>𝑊𝐴𝐶𝐶</m:t>
                          </m:r>
                        </m:sub>
                      </m:sSub>
                      <m:r>
                        <a:rPr lang="ru-RU" sz="2200" b="1">
                          <a:solidFill>
                            <a:srgbClr val="002060"/>
                          </a:solidFill>
                          <a:latin typeface="Times New Roman" panose="02020603050405020304" pitchFamily="18" charset="0"/>
                          <a:cs typeface="Times New Roman" panose="02020603050405020304" pitchFamily="18" charset="0"/>
                        </a:rPr>
                        <m:t>=</m:t>
                      </m:r>
                      <m:sSub>
                        <m:sSubPr>
                          <m:ctrlPr>
                            <a:rPr lang="ru-RU" sz="2200" b="1">
                              <a:solidFill>
                                <a:srgbClr val="002060"/>
                              </a:solidFill>
                              <a:latin typeface="Times New Roman" panose="02020603050405020304" pitchFamily="18" charset="0"/>
                              <a:cs typeface="Times New Roman" panose="02020603050405020304" pitchFamily="18" charset="0"/>
                            </a:rPr>
                          </m:ctrlPr>
                        </m:sSubPr>
                        <m:e>
                          <m:r>
                            <a:rPr lang="ru-RU" sz="2200" b="1">
                              <a:solidFill>
                                <a:srgbClr val="002060"/>
                              </a:solidFill>
                              <a:latin typeface="Times New Roman" panose="02020603050405020304" pitchFamily="18" charset="0"/>
                              <a:cs typeface="Times New Roman" panose="02020603050405020304" pitchFamily="18" charset="0"/>
                            </a:rPr>
                            <m:t>𝑅</m:t>
                          </m:r>
                        </m:e>
                        <m:sub>
                          <m:r>
                            <a:rPr lang="ru-RU" sz="2200" b="1">
                              <a:solidFill>
                                <a:srgbClr val="002060"/>
                              </a:solidFill>
                              <a:latin typeface="Times New Roman" panose="02020603050405020304" pitchFamily="18" charset="0"/>
                              <a:cs typeface="Times New Roman" panose="02020603050405020304" pitchFamily="18" charset="0"/>
                            </a:rPr>
                            <m:t>𝑐</m:t>
                          </m:r>
                        </m:sub>
                      </m:sSub>
                      <m:r>
                        <a:rPr lang="ru-RU" sz="2200" b="1">
                          <a:solidFill>
                            <a:srgbClr val="002060"/>
                          </a:solidFill>
                          <a:latin typeface="Times New Roman" panose="02020603050405020304" pitchFamily="18" charset="0"/>
                          <a:cs typeface="Times New Roman" panose="02020603050405020304" pitchFamily="18" charset="0"/>
                        </a:rPr>
                        <m:t>⋅</m:t>
                      </m:r>
                      <m:sSub>
                        <m:sSubPr>
                          <m:ctrlPr>
                            <a:rPr lang="ru-RU" sz="2200" b="1">
                              <a:solidFill>
                                <a:srgbClr val="002060"/>
                              </a:solidFill>
                              <a:latin typeface="Times New Roman" panose="02020603050405020304" pitchFamily="18" charset="0"/>
                              <a:cs typeface="Times New Roman" panose="02020603050405020304" pitchFamily="18" charset="0"/>
                            </a:rPr>
                          </m:ctrlPr>
                        </m:sSubPr>
                        <m:e>
                          <m:r>
                            <a:rPr lang="ru-RU" sz="2200" b="1">
                              <a:solidFill>
                                <a:srgbClr val="002060"/>
                              </a:solidFill>
                              <a:latin typeface="Times New Roman" panose="02020603050405020304" pitchFamily="18" charset="0"/>
                              <a:cs typeface="Times New Roman" panose="02020603050405020304" pitchFamily="18" charset="0"/>
                            </a:rPr>
                            <m:t>𝑔</m:t>
                          </m:r>
                        </m:e>
                        <m:sub>
                          <m:r>
                            <a:rPr lang="ru-RU" sz="2200" b="1">
                              <a:solidFill>
                                <a:srgbClr val="002060"/>
                              </a:solidFill>
                              <a:latin typeface="Times New Roman" panose="02020603050405020304" pitchFamily="18" charset="0"/>
                              <a:cs typeface="Times New Roman" panose="02020603050405020304" pitchFamily="18" charset="0"/>
                            </a:rPr>
                            <m:t>𝑐</m:t>
                          </m:r>
                        </m:sub>
                      </m:sSub>
                      <m:r>
                        <a:rPr lang="ru-RU" sz="2200" b="1">
                          <a:solidFill>
                            <a:srgbClr val="002060"/>
                          </a:solidFill>
                          <a:latin typeface="Times New Roman" panose="02020603050405020304" pitchFamily="18" charset="0"/>
                          <a:cs typeface="Times New Roman" panose="02020603050405020304" pitchFamily="18" charset="0"/>
                        </a:rPr>
                        <m:t>+</m:t>
                      </m:r>
                      <m:sSub>
                        <m:sSubPr>
                          <m:ctrlPr>
                            <a:rPr lang="ru-RU" sz="2200" b="1">
                              <a:solidFill>
                                <a:srgbClr val="002060"/>
                              </a:solidFill>
                              <a:latin typeface="Times New Roman" panose="02020603050405020304" pitchFamily="18" charset="0"/>
                              <a:cs typeface="Times New Roman" panose="02020603050405020304" pitchFamily="18" charset="0"/>
                            </a:rPr>
                          </m:ctrlPr>
                        </m:sSubPr>
                        <m:e>
                          <m:r>
                            <a:rPr lang="ru-RU" sz="2200" b="1">
                              <a:solidFill>
                                <a:srgbClr val="002060"/>
                              </a:solidFill>
                              <a:latin typeface="Times New Roman" panose="02020603050405020304" pitchFamily="18" charset="0"/>
                              <a:cs typeface="Times New Roman" panose="02020603050405020304" pitchFamily="18" charset="0"/>
                            </a:rPr>
                            <m:t>𝑅</m:t>
                          </m:r>
                        </m:e>
                        <m:sub>
                          <m:r>
                            <a:rPr lang="ru-RU" sz="2200" b="1">
                              <a:solidFill>
                                <a:srgbClr val="002060"/>
                              </a:solidFill>
                              <a:latin typeface="Times New Roman" panose="02020603050405020304" pitchFamily="18" charset="0"/>
                              <a:cs typeface="Times New Roman" panose="02020603050405020304" pitchFamily="18" charset="0"/>
                            </a:rPr>
                            <m:t>з</m:t>
                          </m:r>
                        </m:sub>
                      </m:sSub>
                      <m:r>
                        <a:rPr lang="ru-RU" sz="2200" b="1">
                          <a:solidFill>
                            <a:srgbClr val="002060"/>
                          </a:solidFill>
                          <a:latin typeface="Times New Roman" panose="02020603050405020304" pitchFamily="18" charset="0"/>
                          <a:cs typeface="Times New Roman" panose="02020603050405020304" pitchFamily="18" charset="0"/>
                        </a:rPr>
                        <m:t>⋅</m:t>
                      </m:r>
                      <m:sSub>
                        <m:sSubPr>
                          <m:ctrlPr>
                            <a:rPr lang="ru-RU" sz="2200" b="1">
                              <a:solidFill>
                                <a:srgbClr val="002060"/>
                              </a:solidFill>
                              <a:latin typeface="Times New Roman" panose="02020603050405020304" pitchFamily="18" charset="0"/>
                              <a:cs typeface="Times New Roman" panose="02020603050405020304" pitchFamily="18" charset="0"/>
                            </a:rPr>
                          </m:ctrlPr>
                        </m:sSubPr>
                        <m:e>
                          <m:r>
                            <a:rPr lang="ru-RU" sz="2200" b="1">
                              <a:solidFill>
                                <a:srgbClr val="002060"/>
                              </a:solidFill>
                              <a:latin typeface="Times New Roman" panose="02020603050405020304" pitchFamily="18" charset="0"/>
                              <a:cs typeface="Times New Roman" panose="02020603050405020304" pitchFamily="18" charset="0"/>
                            </a:rPr>
                            <m:t>𝑔</m:t>
                          </m:r>
                        </m:e>
                        <m:sub>
                          <m:r>
                            <a:rPr lang="ru-RU" sz="2200" b="1">
                              <a:solidFill>
                                <a:srgbClr val="002060"/>
                              </a:solidFill>
                              <a:latin typeface="Times New Roman" panose="02020603050405020304" pitchFamily="18" charset="0"/>
                              <a:cs typeface="Times New Roman" panose="02020603050405020304" pitchFamily="18" charset="0"/>
                            </a:rPr>
                            <m:t>з</m:t>
                          </m:r>
                        </m:sub>
                      </m:sSub>
                    </m:oMath>
                  </m:oMathPara>
                </a14:m>
                <a:endParaRPr lang="ru-RU" sz="2200" b="1" dirty="0">
                  <a:solidFill>
                    <a:srgbClr val="002060"/>
                  </a:solidFill>
                  <a:latin typeface="Times New Roman" panose="02020603050405020304" pitchFamily="18" charset="0"/>
                  <a:cs typeface="Times New Roman" panose="02020603050405020304" pitchFamily="18" charset="0"/>
                </a:endParaRPr>
              </a:p>
            </p:txBody>
          </p:sp>
        </mc:Choice>
        <mc:Fallback>
          <p:sp>
            <p:nvSpPr>
              <p:cNvPr id="2" name="Прямоугольник 1">
                <a:extLst>
                  <a:ext uri="{FF2B5EF4-FFF2-40B4-BE49-F238E27FC236}">
                    <a16:creationId xmlns:a16="http://schemas.microsoft.com/office/drawing/2014/main" id="{68624053-79DC-4CEA-BB5A-BE73A364167D}"/>
                  </a:ext>
                </a:extLst>
              </p:cNvPr>
              <p:cNvSpPr>
                <a:spLocks noRot="1" noChangeAspect="1" noMove="1" noResize="1" noEditPoints="1" noAdjustHandles="1" noChangeArrowheads="1" noChangeShapeType="1" noTextEdit="1"/>
              </p:cNvSpPr>
              <p:nvPr/>
            </p:nvSpPr>
            <p:spPr>
              <a:xfrm>
                <a:off x="4735884" y="2868406"/>
                <a:ext cx="3251018" cy="430887"/>
              </a:xfrm>
              <a:prstGeom prst="rect">
                <a:avLst/>
              </a:prstGeom>
              <a:blipFill>
                <a:blip r:embed="rId2"/>
                <a:stretch>
                  <a:fillRect b="-11429"/>
                </a:stretch>
              </a:blipFill>
            </p:spPr>
            <p:txBody>
              <a:bodyPr/>
              <a:lstStyle/>
              <a:p>
                <a:r>
                  <a:rPr lang="ru-RU">
                    <a:noFill/>
                  </a:rPr>
                  <a:t> </a:t>
                </a:r>
              </a:p>
            </p:txBody>
          </p:sp>
        </mc:Fallback>
      </mc:AlternateContent>
    </p:spTree>
    <p:extLst>
      <p:ext uri="{BB962C8B-B14F-4D97-AF65-F5344CB8AC3E}">
        <p14:creationId xmlns:p14="http://schemas.microsoft.com/office/powerpoint/2010/main" val="1382955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618979" y="333827"/>
            <a:ext cx="11015003" cy="749599"/>
          </a:xfrm>
        </p:spPr>
        <p:txBody>
          <a:bodyPr>
            <a:normAutofit fontScale="90000"/>
          </a:bodyPr>
          <a:lstStyle/>
          <a:p>
            <a:r>
              <a:rPr lang="en-US" sz="3600" dirty="0">
                <a:solidFill>
                  <a:srgbClr val="C00000"/>
                </a:solidFill>
                <a:latin typeface="Times New Roman" panose="02020603050405020304" pitchFamily="18" charset="0"/>
                <a:cs typeface="Times New Roman" panose="02020603050405020304" pitchFamily="18" charset="0"/>
              </a:rPr>
              <a:t>1.</a:t>
            </a:r>
            <a:r>
              <a:rPr lang="ru-RU" sz="3600" dirty="0">
                <a:solidFill>
                  <a:srgbClr val="C00000"/>
                </a:solidFill>
                <a:latin typeface="Times New Roman" panose="02020603050405020304" pitchFamily="18" charset="0"/>
                <a:cs typeface="Times New Roman" panose="02020603050405020304" pitchFamily="18" charset="0"/>
              </a:rPr>
              <a:t> Абсолютные и относительные показатели оценки риска</a:t>
            </a:r>
          </a:p>
        </p:txBody>
      </p:sp>
      <p:sp>
        <p:nvSpPr>
          <p:cNvPr id="3" name="Прямоугольник 2">
            <a:extLst>
              <a:ext uri="{FF2B5EF4-FFF2-40B4-BE49-F238E27FC236}">
                <a16:creationId xmlns:a16="http://schemas.microsoft.com/office/drawing/2014/main" id="{27ECAD03-ECC0-451B-AE0A-D1E92B300CA8}"/>
              </a:ext>
            </a:extLst>
          </p:cNvPr>
          <p:cNvSpPr/>
          <p:nvPr/>
        </p:nvSpPr>
        <p:spPr>
          <a:xfrm>
            <a:off x="320040" y="1083426"/>
            <a:ext cx="11612880" cy="1938992"/>
          </a:xfrm>
          <a:prstGeom prst="rect">
            <a:avLst/>
          </a:prstGeom>
        </p:spPr>
        <p:txBody>
          <a:bodyPr wrap="square">
            <a:spAutoFit/>
          </a:bodyPr>
          <a:lstStyle/>
          <a:p>
            <a:pPr algn="just"/>
            <a:r>
              <a:rPr lang="ru-RU" sz="2400" b="1" dirty="0">
                <a:solidFill>
                  <a:srgbClr val="002060"/>
                </a:solidFill>
                <a:latin typeface="Times New Roman" panose="02020603050405020304" pitchFamily="18" charset="0"/>
                <a:cs typeface="Times New Roman" panose="02020603050405020304" pitchFamily="18" charset="0"/>
              </a:rPr>
              <a:t>	При определенности рассматриваемая группа показателей включает в себя абсолютные финансовые показатели, которые отражают наличие, размещение и использование финансовых ресурсов и дают возможность оценить риск последствий от неудовлетворительных результатов деятельности организации.</a:t>
            </a:r>
          </a:p>
          <a:p>
            <a:pPr algn="just"/>
            <a:endParaRPr lang="ru-RU" sz="2400" b="1" dirty="0">
              <a:solidFill>
                <a:srgbClr val="002060"/>
              </a:solidFill>
              <a:latin typeface="Times New Roman" panose="02020603050405020304" pitchFamily="18" charset="0"/>
              <a:cs typeface="Times New Roman" panose="02020603050405020304" pitchFamily="18" charset="0"/>
            </a:endParaRPr>
          </a:p>
        </p:txBody>
      </p:sp>
      <p:sp>
        <p:nvSpPr>
          <p:cNvPr id="5" name="Заголовок 3">
            <a:extLst>
              <a:ext uri="{FF2B5EF4-FFF2-40B4-BE49-F238E27FC236}">
                <a16:creationId xmlns:a16="http://schemas.microsoft.com/office/drawing/2014/main" id="{969E330A-55E6-4432-9810-AE3E13E572E2}"/>
              </a:ext>
            </a:extLst>
          </p:cNvPr>
          <p:cNvSpPr txBox="1">
            <a:spLocks/>
          </p:cNvSpPr>
          <p:nvPr/>
        </p:nvSpPr>
        <p:spPr>
          <a:xfrm>
            <a:off x="1052732" y="2647618"/>
            <a:ext cx="11015003" cy="74959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ru-RU" sz="3600" dirty="0">
                <a:solidFill>
                  <a:srgbClr val="C00000"/>
                </a:solidFill>
                <a:latin typeface="Times New Roman" panose="02020603050405020304" pitchFamily="18" charset="0"/>
                <a:cs typeface="Times New Roman" panose="02020603050405020304" pitchFamily="18" charset="0"/>
              </a:rPr>
              <a:t>Группы ликвидности текущих активов</a:t>
            </a:r>
          </a:p>
        </p:txBody>
      </p:sp>
      <p:sp>
        <p:nvSpPr>
          <p:cNvPr id="6" name="TextBox 5">
            <a:extLst>
              <a:ext uri="{FF2B5EF4-FFF2-40B4-BE49-F238E27FC236}">
                <a16:creationId xmlns:a16="http://schemas.microsoft.com/office/drawing/2014/main" id="{6CF5B701-37C4-4C92-9E7F-E9A5BA6C1398}"/>
              </a:ext>
            </a:extLst>
          </p:cNvPr>
          <p:cNvSpPr txBox="1"/>
          <p:nvPr/>
        </p:nvSpPr>
        <p:spPr>
          <a:xfrm>
            <a:off x="4278630" y="3310352"/>
            <a:ext cx="3634740" cy="461665"/>
          </a:xfrm>
          <a:prstGeom prst="rect">
            <a:avLst/>
          </a:prstGeom>
          <a:noFill/>
          <a:ln>
            <a:solidFill>
              <a:srgbClr val="002060"/>
            </a:solidFill>
          </a:ln>
        </p:spPr>
        <p:txBody>
          <a:bodyPr wrap="square" rtlCol="0">
            <a:spAutoFit/>
          </a:bodyPr>
          <a:lstStyle/>
          <a:p>
            <a:pPr algn="ctr"/>
            <a:r>
              <a:rPr lang="ru-RU" sz="2400" dirty="0">
                <a:solidFill>
                  <a:srgbClr val="002060"/>
                </a:solidFill>
                <a:latin typeface="Times New Roman" panose="02020603050405020304" pitchFamily="18" charset="0"/>
                <a:cs typeface="Times New Roman" panose="02020603050405020304" pitchFamily="18" charset="0"/>
              </a:rPr>
              <a:t>Текущие активы</a:t>
            </a:r>
          </a:p>
        </p:txBody>
      </p:sp>
      <p:sp>
        <p:nvSpPr>
          <p:cNvPr id="7" name="TextBox 6">
            <a:extLst>
              <a:ext uri="{FF2B5EF4-FFF2-40B4-BE49-F238E27FC236}">
                <a16:creationId xmlns:a16="http://schemas.microsoft.com/office/drawing/2014/main" id="{0C896C7D-9EA9-4BF4-B23E-8329ACF14569}"/>
              </a:ext>
            </a:extLst>
          </p:cNvPr>
          <p:cNvSpPr txBox="1"/>
          <p:nvPr/>
        </p:nvSpPr>
        <p:spPr>
          <a:xfrm>
            <a:off x="137155" y="3955121"/>
            <a:ext cx="2906149" cy="461665"/>
          </a:xfrm>
          <a:prstGeom prst="rect">
            <a:avLst/>
          </a:prstGeom>
          <a:noFill/>
          <a:ln>
            <a:solidFill>
              <a:srgbClr val="002060"/>
            </a:solidFill>
          </a:ln>
        </p:spPr>
        <p:txBody>
          <a:bodyPr wrap="square" rtlCol="0">
            <a:spAutoFit/>
          </a:bodyPr>
          <a:lstStyle/>
          <a:p>
            <a:pPr algn="ctr"/>
            <a:r>
              <a:rPr lang="ru-RU" sz="2400" dirty="0">
                <a:solidFill>
                  <a:srgbClr val="002060"/>
                </a:solidFill>
                <a:latin typeface="Times New Roman" panose="02020603050405020304" pitchFamily="18" charset="0"/>
                <a:cs typeface="Times New Roman" panose="02020603050405020304" pitchFamily="18" charset="0"/>
              </a:rPr>
              <a:t>Минимальный риск</a:t>
            </a:r>
          </a:p>
        </p:txBody>
      </p:sp>
      <p:sp>
        <p:nvSpPr>
          <p:cNvPr id="8" name="TextBox 7">
            <a:extLst>
              <a:ext uri="{FF2B5EF4-FFF2-40B4-BE49-F238E27FC236}">
                <a16:creationId xmlns:a16="http://schemas.microsoft.com/office/drawing/2014/main" id="{084DE397-5659-4487-9D3D-6D14249FF42F}"/>
              </a:ext>
            </a:extLst>
          </p:cNvPr>
          <p:cNvSpPr txBox="1"/>
          <p:nvPr/>
        </p:nvSpPr>
        <p:spPr>
          <a:xfrm>
            <a:off x="3165231" y="3952308"/>
            <a:ext cx="2954199" cy="461665"/>
          </a:xfrm>
          <a:prstGeom prst="rect">
            <a:avLst/>
          </a:prstGeom>
          <a:noFill/>
          <a:ln>
            <a:solidFill>
              <a:srgbClr val="002060"/>
            </a:solidFill>
          </a:ln>
        </p:spPr>
        <p:txBody>
          <a:bodyPr wrap="square" rtlCol="0">
            <a:spAutoFit/>
          </a:bodyPr>
          <a:lstStyle/>
          <a:p>
            <a:pPr algn="ctr"/>
            <a:r>
              <a:rPr lang="ru-RU" sz="2400" dirty="0">
                <a:solidFill>
                  <a:srgbClr val="002060"/>
                </a:solidFill>
                <a:latin typeface="Times New Roman" panose="02020603050405020304" pitchFamily="18" charset="0"/>
                <a:cs typeface="Times New Roman" panose="02020603050405020304" pitchFamily="18" charset="0"/>
              </a:rPr>
              <a:t>Малый риск</a:t>
            </a:r>
          </a:p>
        </p:txBody>
      </p:sp>
      <p:sp>
        <p:nvSpPr>
          <p:cNvPr id="9" name="TextBox 8">
            <a:extLst>
              <a:ext uri="{FF2B5EF4-FFF2-40B4-BE49-F238E27FC236}">
                <a16:creationId xmlns:a16="http://schemas.microsoft.com/office/drawing/2014/main" id="{91B426CA-759B-422F-BA97-4F05066B5048}"/>
              </a:ext>
            </a:extLst>
          </p:cNvPr>
          <p:cNvSpPr txBox="1"/>
          <p:nvPr/>
        </p:nvSpPr>
        <p:spPr>
          <a:xfrm>
            <a:off x="6241356" y="3952308"/>
            <a:ext cx="2802992" cy="461665"/>
          </a:xfrm>
          <a:prstGeom prst="rect">
            <a:avLst/>
          </a:prstGeom>
          <a:noFill/>
          <a:ln>
            <a:solidFill>
              <a:srgbClr val="002060"/>
            </a:solidFill>
          </a:ln>
        </p:spPr>
        <p:txBody>
          <a:bodyPr wrap="square" rtlCol="0">
            <a:spAutoFit/>
          </a:bodyPr>
          <a:lstStyle/>
          <a:p>
            <a:pPr algn="ctr"/>
            <a:r>
              <a:rPr lang="ru-RU" sz="2400" dirty="0">
                <a:solidFill>
                  <a:srgbClr val="002060"/>
                </a:solidFill>
                <a:latin typeface="Times New Roman" panose="02020603050405020304" pitchFamily="18" charset="0"/>
                <a:cs typeface="Times New Roman" panose="02020603050405020304" pitchFamily="18" charset="0"/>
              </a:rPr>
              <a:t>Средний риск</a:t>
            </a:r>
          </a:p>
        </p:txBody>
      </p:sp>
      <p:sp>
        <p:nvSpPr>
          <p:cNvPr id="10" name="TextBox 9">
            <a:extLst>
              <a:ext uri="{FF2B5EF4-FFF2-40B4-BE49-F238E27FC236}">
                <a16:creationId xmlns:a16="http://schemas.microsoft.com/office/drawing/2014/main" id="{15DB9004-9761-4053-ADD4-EDE66A9D7396}"/>
              </a:ext>
            </a:extLst>
          </p:cNvPr>
          <p:cNvSpPr txBox="1"/>
          <p:nvPr/>
        </p:nvSpPr>
        <p:spPr>
          <a:xfrm>
            <a:off x="9166274" y="3952308"/>
            <a:ext cx="2888570" cy="461665"/>
          </a:xfrm>
          <a:prstGeom prst="rect">
            <a:avLst/>
          </a:prstGeom>
          <a:noFill/>
          <a:ln>
            <a:solidFill>
              <a:srgbClr val="002060"/>
            </a:solidFill>
          </a:ln>
        </p:spPr>
        <p:txBody>
          <a:bodyPr wrap="square" rtlCol="0">
            <a:spAutoFit/>
          </a:bodyPr>
          <a:lstStyle/>
          <a:p>
            <a:pPr algn="ctr"/>
            <a:r>
              <a:rPr lang="ru-RU" sz="2400" dirty="0">
                <a:solidFill>
                  <a:srgbClr val="002060"/>
                </a:solidFill>
                <a:latin typeface="Times New Roman" panose="02020603050405020304" pitchFamily="18" charset="0"/>
                <a:cs typeface="Times New Roman" panose="02020603050405020304" pitchFamily="18" charset="0"/>
              </a:rPr>
              <a:t>Высокий риск</a:t>
            </a:r>
          </a:p>
        </p:txBody>
      </p:sp>
      <p:sp>
        <p:nvSpPr>
          <p:cNvPr id="11" name="TextBox 10">
            <a:extLst>
              <a:ext uri="{FF2B5EF4-FFF2-40B4-BE49-F238E27FC236}">
                <a16:creationId xmlns:a16="http://schemas.microsoft.com/office/drawing/2014/main" id="{7E1C3D53-F51D-412E-BF84-979E86CDC50A}"/>
              </a:ext>
            </a:extLst>
          </p:cNvPr>
          <p:cNvSpPr txBox="1"/>
          <p:nvPr/>
        </p:nvSpPr>
        <p:spPr>
          <a:xfrm>
            <a:off x="137155" y="4513025"/>
            <a:ext cx="2906149" cy="1938992"/>
          </a:xfrm>
          <a:prstGeom prst="rect">
            <a:avLst/>
          </a:prstGeom>
          <a:noFill/>
          <a:ln>
            <a:solidFill>
              <a:srgbClr val="002060"/>
            </a:solidFill>
          </a:ln>
        </p:spPr>
        <p:txBody>
          <a:bodyPr wrap="square" rtlCol="0">
            <a:spAutoFit/>
          </a:bodyPr>
          <a:lstStyle/>
          <a:p>
            <a:pPr algn="ctr"/>
            <a:r>
              <a:rPr lang="ru-RU" sz="2400" dirty="0">
                <a:solidFill>
                  <a:srgbClr val="002060"/>
                </a:solidFill>
                <a:latin typeface="Times New Roman" panose="02020603050405020304" pitchFamily="18" charset="0"/>
                <a:cs typeface="Times New Roman" panose="02020603050405020304" pitchFamily="18" charset="0"/>
              </a:rPr>
              <a:t>А1</a:t>
            </a:r>
            <a:br>
              <a:rPr lang="ru-RU" sz="2400" dirty="0">
                <a:solidFill>
                  <a:srgbClr val="002060"/>
                </a:solidFill>
                <a:latin typeface="Times New Roman" panose="02020603050405020304" pitchFamily="18" charset="0"/>
                <a:cs typeface="Times New Roman" panose="02020603050405020304" pitchFamily="18" charset="0"/>
              </a:rPr>
            </a:br>
            <a:r>
              <a:rPr lang="ru-RU" sz="2400" dirty="0">
                <a:solidFill>
                  <a:srgbClr val="002060"/>
                </a:solidFill>
                <a:latin typeface="Times New Roman" panose="02020603050405020304" pitchFamily="18" charset="0"/>
                <a:cs typeface="Times New Roman" panose="02020603050405020304" pitchFamily="18" charset="0"/>
              </a:rPr>
              <a:t>Наиболее ликвидные активы: деньги в кассе и на расчетном счете</a:t>
            </a:r>
          </a:p>
        </p:txBody>
      </p:sp>
      <p:sp>
        <p:nvSpPr>
          <p:cNvPr id="12" name="TextBox 11">
            <a:extLst>
              <a:ext uri="{FF2B5EF4-FFF2-40B4-BE49-F238E27FC236}">
                <a16:creationId xmlns:a16="http://schemas.microsoft.com/office/drawing/2014/main" id="{618C3750-20BD-45D5-ACB0-643C090A2BA0}"/>
              </a:ext>
            </a:extLst>
          </p:cNvPr>
          <p:cNvSpPr txBox="1"/>
          <p:nvPr/>
        </p:nvSpPr>
        <p:spPr>
          <a:xfrm>
            <a:off x="3173416" y="4513025"/>
            <a:ext cx="2954199" cy="2308324"/>
          </a:xfrm>
          <a:prstGeom prst="rect">
            <a:avLst/>
          </a:prstGeom>
          <a:noFill/>
          <a:ln>
            <a:solidFill>
              <a:srgbClr val="002060"/>
            </a:solidFill>
          </a:ln>
        </p:spPr>
        <p:txBody>
          <a:bodyPr wrap="square" rtlCol="0">
            <a:spAutoFit/>
          </a:bodyPr>
          <a:lstStyle/>
          <a:p>
            <a:pPr algn="ctr"/>
            <a:r>
              <a:rPr lang="ru-RU" sz="2400" dirty="0">
                <a:solidFill>
                  <a:srgbClr val="002060"/>
                </a:solidFill>
                <a:latin typeface="Times New Roman" panose="02020603050405020304" pitchFamily="18" charset="0"/>
                <a:cs typeface="Times New Roman" panose="02020603050405020304" pitchFamily="18" charset="0"/>
              </a:rPr>
              <a:t>А2</a:t>
            </a:r>
            <a:br>
              <a:rPr lang="ru-RU" sz="2400" dirty="0">
                <a:solidFill>
                  <a:srgbClr val="002060"/>
                </a:solidFill>
                <a:latin typeface="Times New Roman" panose="02020603050405020304" pitchFamily="18" charset="0"/>
                <a:cs typeface="Times New Roman" panose="02020603050405020304" pitchFamily="18" charset="0"/>
              </a:rPr>
            </a:br>
            <a:r>
              <a:rPr lang="ru-RU" sz="2400" dirty="0">
                <a:solidFill>
                  <a:srgbClr val="002060"/>
                </a:solidFill>
                <a:latin typeface="Times New Roman" panose="02020603050405020304" pitchFamily="18" charset="0"/>
                <a:cs typeface="Times New Roman" panose="02020603050405020304" pitchFamily="18" charset="0"/>
              </a:rPr>
              <a:t>Быстрореализуемые активы: дебиторская задолженность со роком погашения менее 12 месяцев</a:t>
            </a:r>
          </a:p>
        </p:txBody>
      </p:sp>
      <p:sp>
        <p:nvSpPr>
          <p:cNvPr id="13" name="TextBox 12">
            <a:extLst>
              <a:ext uri="{FF2B5EF4-FFF2-40B4-BE49-F238E27FC236}">
                <a16:creationId xmlns:a16="http://schemas.microsoft.com/office/drawing/2014/main" id="{18B3E099-C46C-48E1-B211-8C9AE4C1C19C}"/>
              </a:ext>
            </a:extLst>
          </p:cNvPr>
          <p:cNvSpPr txBox="1"/>
          <p:nvPr/>
        </p:nvSpPr>
        <p:spPr>
          <a:xfrm>
            <a:off x="6257728" y="4513025"/>
            <a:ext cx="2802992" cy="2169825"/>
          </a:xfrm>
          <a:prstGeom prst="rect">
            <a:avLst/>
          </a:prstGeom>
          <a:noFill/>
          <a:ln>
            <a:solidFill>
              <a:srgbClr val="002060"/>
            </a:solidFill>
          </a:ln>
        </p:spPr>
        <p:txBody>
          <a:bodyPr wrap="square" rtlCol="0">
            <a:spAutoFit/>
          </a:bodyPr>
          <a:lstStyle/>
          <a:p>
            <a:pPr algn="ctr"/>
            <a:r>
              <a:rPr lang="ru-RU" sz="1900" dirty="0">
                <a:solidFill>
                  <a:srgbClr val="002060"/>
                </a:solidFill>
                <a:latin typeface="Times New Roman" panose="02020603050405020304" pitchFamily="18" charset="0"/>
                <a:cs typeface="Times New Roman" panose="02020603050405020304" pitchFamily="18" charset="0"/>
              </a:rPr>
              <a:t>А3</a:t>
            </a:r>
            <a:br>
              <a:rPr lang="ru-RU" sz="1900" dirty="0">
                <a:solidFill>
                  <a:srgbClr val="002060"/>
                </a:solidFill>
                <a:latin typeface="Times New Roman" panose="02020603050405020304" pitchFamily="18" charset="0"/>
                <a:cs typeface="Times New Roman" panose="02020603050405020304" pitchFamily="18" charset="0"/>
              </a:rPr>
            </a:br>
            <a:r>
              <a:rPr lang="ru-RU" sz="2000" dirty="0">
                <a:solidFill>
                  <a:srgbClr val="002060"/>
                </a:solidFill>
                <a:latin typeface="Times New Roman" panose="02020603050405020304" pitchFamily="18" charset="0"/>
                <a:cs typeface="Times New Roman" panose="02020603050405020304" pitchFamily="18" charset="0"/>
              </a:rPr>
              <a:t>Медленно реализуемые активы: </a:t>
            </a:r>
            <a:r>
              <a:rPr lang="ru-RU" sz="1900" dirty="0">
                <a:solidFill>
                  <a:srgbClr val="002060"/>
                </a:solidFill>
                <a:latin typeface="Times New Roman" panose="02020603050405020304" pitchFamily="18" charset="0"/>
                <a:cs typeface="Times New Roman" panose="02020603050405020304" pitchFamily="18" charset="0"/>
              </a:rPr>
              <a:t>запасы, НДС по приобретенным ценностям,  дебиторская задолженность прочие оборотные активы</a:t>
            </a:r>
          </a:p>
        </p:txBody>
      </p:sp>
      <p:sp>
        <p:nvSpPr>
          <p:cNvPr id="14" name="TextBox 13">
            <a:extLst>
              <a:ext uri="{FF2B5EF4-FFF2-40B4-BE49-F238E27FC236}">
                <a16:creationId xmlns:a16="http://schemas.microsoft.com/office/drawing/2014/main" id="{67D55EF7-99BC-49A3-B512-6A185BF550D7}"/>
              </a:ext>
            </a:extLst>
          </p:cNvPr>
          <p:cNvSpPr txBox="1"/>
          <p:nvPr/>
        </p:nvSpPr>
        <p:spPr>
          <a:xfrm>
            <a:off x="9188438" y="4513025"/>
            <a:ext cx="2888570" cy="2308324"/>
          </a:xfrm>
          <a:prstGeom prst="rect">
            <a:avLst/>
          </a:prstGeom>
          <a:noFill/>
          <a:ln>
            <a:solidFill>
              <a:srgbClr val="002060"/>
            </a:solidFill>
          </a:ln>
        </p:spPr>
        <p:txBody>
          <a:bodyPr wrap="square" rtlCol="0">
            <a:spAutoFit/>
          </a:bodyPr>
          <a:lstStyle/>
          <a:p>
            <a:pPr algn="ctr"/>
            <a:r>
              <a:rPr lang="ru-RU" sz="2400" dirty="0">
                <a:solidFill>
                  <a:srgbClr val="002060"/>
                </a:solidFill>
                <a:latin typeface="Times New Roman" panose="02020603050405020304" pitchFamily="18" charset="0"/>
                <a:cs typeface="Times New Roman" panose="02020603050405020304" pitchFamily="18" charset="0"/>
              </a:rPr>
              <a:t>А4</a:t>
            </a:r>
            <a:br>
              <a:rPr lang="ru-RU" sz="2400" dirty="0">
                <a:solidFill>
                  <a:srgbClr val="002060"/>
                </a:solidFill>
                <a:latin typeface="Times New Roman" panose="02020603050405020304" pitchFamily="18" charset="0"/>
                <a:cs typeface="Times New Roman" panose="02020603050405020304" pitchFamily="18" charset="0"/>
              </a:rPr>
            </a:br>
            <a:r>
              <a:rPr lang="ru-RU" sz="2400" dirty="0">
                <a:solidFill>
                  <a:srgbClr val="002060"/>
                </a:solidFill>
                <a:latin typeface="Times New Roman" panose="02020603050405020304" pitchFamily="18" charset="0"/>
                <a:cs typeface="Times New Roman" panose="02020603050405020304" pitchFamily="18" charset="0"/>
              </a:rPr>
              <a:t>Трудно реализуемые активы: </a:t>
            </a:r>
            <a:r>
              <a:rPr lang="ru-RU" dirty="0">
                <a:solidFill>
                  <a:srgbClr val="002060"/>
                </a:solidFill>
                <a:latin typeface="Times New Roman" panose="02020603050405020304" pitchFamily="18" charset="0"/>
                <a:cs typeface="Times New Roman" panose="02020603050405020304" pitchFamily="18" charset="0"/>
              </a:rPr>
              <a:t>НМА, основные средства,  долгосрочные финансовые вложения, прочие внеоборотные активы</a:t>
            </a:r>
            <a:endParaRPr lang="ru-RU" sz="24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5449483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a:extLst>
              <a:ext uri="{FF2B5EF4-FFF2-40B4-BE49-F238E27FC236}">
                <a16:creationId xmlns:a16="http://schemas.microsoft.com/office/drawing/2014/main" id="{A83501C3-4B01-4727-BDFC-593CFB71087C}"/>
              </a:ext>
            </a:extLst>
          </p:cNvPr>
          <p:cNvSpPr/>
          <p:nvPr/>
        </p:nvSpPr>
        <p:spPr>
          <a:xfrm>
            <a:off x="588499" y="1188934"/>
            <a:ext cx="11015002" cy="2062872"/>
          </a:xfrm>
          <a:prstGeom prst="rect">
            <a:avLst/>
          </a:prstGeom>
        </p:spPr>
        <p:txBody>
          <a:bodyPr wrap="square">
            <a:spAutoFit/>
          </a:bodyPr>
          <a:lstStyle/>
          <a:p>
            <a:pPr algn="just">
              <a:lnSpc>
                <a:spcPct val="150000"/>
              </a:lnSpc>
            </a:pPr>
            <a:r>
              <a:rPr lang="ru-RU" sz="2200" b="1" dirty="0">
                <a:solidFill>
                  <a:srgbClr val="002060"/>
                </a:solidFill>
                <a:latin typeface="Times New Roman" panose="02020603050405020304" pitchFamily="18" charset="0"/>
                <a:cs typeface="Times New Roman" panose="02020603050405020304" pitchFamily="18" charset="0"/>
              </a:rPr>
              <a:t>	Метод WACC применим к небольшим проектам, реализуемым на действующих предприятиях. В качестве исходных параметров обычно используют последние фактические данные, а получаемая ставка дисконта распространяется на весь период осуществления проекта. </a:t>
            </a:r>
          </a:p>
        </p:txBody>
      </p:sp>
    </p:spTree>
    <p:extLst>
      <p:ext uri="{BB962C8B-B14F-4D97-AF65-F5344CB8AC3E}">
        <p14:creationId xmlns:p14="http://schemas.microsoft.com/office/powerpoint/2010/main" val="33787477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09096D7D-CA4B-4DA9-B98C-3D058FBE1F52}"/>
              </a:ext>
            </a:extLst>
          </p:cNvPr>
          <p:cNvSpPr/>
          <p:nvPr/>
        </p:nvSpPr>
        <p:spPr>
          <a:xfrm>
            <a:off x="229772" y="1001391"/>
            <a:ext cx="11732455" cy="4457952"/>
          </a:xfrm>
          <a:prstGeom prst="rect">
            <a:avLst/>
          </a:prstGeom>
        </p:spPr>
        <p:txBody>
          <a:bodyPr wrap="square">
            <a:spAutoFit/>
          </a:bodyPr>
          <a:lstStyle/>
          <a:p>
            <a:pPr indent="457200" algn="just">
              <a:lnSpc>
                <a:spcPct val="150000"/>
              </a:lnSpc>
            </a:pPr>
            <a:r>
              <a:rPr lang="ru-RU" sz="2400" b="1" dirty="0">
                <a:solidFill>
                  <a:srgbClr val="002060"/>
                </a:solidFill>
                <a:latin typeface="Times New Roman" panose="02020603050405020304" pitchFamily="18" charset="0"/>
                <a:cs typeface="Times New Roman" panose="02020603050405020304" pitchFamily="18" charset="0"/>
              </a:rPr>
              <a:t>В группу минимального риска входят абсолютно ликвидные активы, к которым относятся денежные средства и краткосрочные финансовые вложения (обобщающая информация о наличии и движении инвестиций организации).</a:t>
            </a:r>
          </a:p>
          <a:p>
            <a:pPr indent="457200" algn="just">
              <a:lnSpc>
                <a:spcPct val="150000"/>
              </a:lnSpc>
            </a:pPr>
            <a:r>
              <a:rPr lang="ru-RU" sz="2400" b="1" dirty="0">
                <a:solidFill>
                  <a:srgbClr val="002060"/>
                </a:solidFill>
                <a:latin typeface="Times New Roman" panose="02020603050405020304" pitchFamily="18" charset="0"/>
                <a:cs typeface="Times New Roman" panose="02020603050405020304" pitchFamily="18" charset="0"/>
              </a:rPr>
              <a:t>Группа с малым риском – это быстрореализуемые активы, в первую очередь дебиторская задолженность со сроком ее погашения менее 12 месяцев. Пакеты ликвидных акций других компаний, если имеются. Подразумевается, что данные активы могут преобразоваться в денежные средства за достаточно короткий срок (до трех месяцев).</a:t>
            </a:r>
          </a:p>
        </p:txBody>
      </p:sp>
    </p:spTree>
    <p:extLst>
      <p:ext uri="{BB962C8B-B14F-4D97-AF65-F5344CB8AC3E}">
        <p14:creationId xmlns:p14="http://schemas.microsoft.com/office/powerpoint/2010/main" val="23215438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09096D7D-CA4B-4DA9-B98C-3D058FBE1F52}"/>
              </a:ext>
            </a:extLst>
          </p:cNvPr>
          <p:cNvSpPr/>
          <p:nvPr/>
        </p:nvSpPr>
        <p:spPr>
          <a:xfrm>
            <a:off x="229772" y="1001391"/>
            <a:ext cx="11732455" cy="3903954"/>
          </a:xfrm>
          <a:prstGeom prst="rect">
            <a:avLst/>
          </a:prstGeom>
        </p:spPr>
        <p:txBody>
          <a:bodyPr wrap="square">
            <a:spAutoFit/>
          </a:bodyPr>
          <a:lstStyle/>
          <a:p>
            <a:pPr indent="457200" algn="just">
              <a:lnSpc>
                <a:spcPct val="150000"/>
              </a:lnSpc>
            </a:pPr>
            <a:r>
              <a:rPr lang="ru-RU" sz="2400" b="1" dirty="0">
                <a:solidFill>
                  <a:srgbClr val="002060"/>
                </a:solidFill>
                <a:latin typeface="Times New Roman" panose="02020603050405020304" pitchFamily="18" charset="0"/>
                <a:cs typeface="Times New Roman" panose="02020603050405020304" pitchFamily="18" charset="0"/>
              </a:rPr>
              <a:t>Средний риск по степени ликвидности – медленно реализуемые активы. В группу можно отнести запасы, налог на добавленную стоимость (НДС) по приобретенным ценностям, дебиторскую задолженность со сроком погашения более 12 месяцев, прочие оборотные активы.</a:t>
            </a:r>
          </a:p>
          <a:p>
            <a:pPr indent="457200" algn="just">
              <a:lnSpc>
                <a:spcPct val="150000"/>
              </a:lnSpc>
            </a:pPr>
            <a:r>
              <a:rPr lang="ru-RU" sz="2400" b="1" dirty="0">
                <a:solidFill>
                  <a:srgbClr val="002060"/>
                </a:solidFill>
                <a:latin typeface="Times New Roman" panose="02020603050405020304" pitchFamily="18" charset="0"/>
                <a:cs typeface="Times New Roman" panose="02020603050405020304" pitchFamily="18" charset="0"/>
              </a:rPr>
              <a:t>Высокий риск степени ликвидности имеют внеоборотные активы: нематериальные активы (НМЛ) основные средства, долгосрочные финансовые вложения, прочие внеоборотные активы.</a:t>
            </a:r>
          </a:p>
        </p:txBody>
      </p:sp>
    </p:spTree>
    <p:extLst>
      <p:ext uri="{BB962C8B-B14F-4D97-AF65-F5344CB8AC3E}">
        <p14:creationId xmlns:p14="http://schemas.microsoft.com/office/powerpoint/2010/main" val="24236007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09096D7D-CA4B-4DA9-B98C-3D058FBE1F52}"/>
              </a:ext>
            </a:extLst>
          </p:cNvPr>
          <p:cNvSpPr/>
          <p:nvPr/>
        </p:nvSpPr>
        <p:spPr>
          <a:xfrm>
            <a:off x="229772" y="1001391"/>
            <a:ext cx="11732455" cy="5011949"/>
          </a:xfrm>
          <a:prstGeom prst="rect">
            <a:avLst/>
          </a:prstGeom>
        </p:spPr>
        <p:txBody>
          <a:bodyPr wrap="square">
            <a:spAutoFit/>
          </a:bodyPr>
          <a:lstStyle/>
          <a:p>
            <a:pPr indent="457200" algn="just">
              <a:lnSpc>
                <a:spcPct val="150000"/>
              </a:lnSpc>
            </a:pPr>
            <a:r>
              <a:rPr lang="ru-RU" sz="2400" b="1" dirty="0">
                <a:solidFill>
                  <a:srgbClr val="002060"/>
                </a:solidFill>
                <a:latin typeface="Times New Roman" panose="02020603050405020304" pitchFamily="18" charset="0"/>
                <a:cs typeface="Times New Roman" panose="02020603050405020304" pitchFamily="18" charset="0"/>
              </a:rPr>
              <a:t>Относительные показатели оценки риска многообразны и предполагает наличие необходимой информации о среде предпринимательства.</a:t>
            </a:r>
          </a:p>
          <a:p>
            <a:pPr indent="457200" algn="just">
              <a:lnSpc>
                <a:spcPct val="150000"/>
              </a:lnSpc>
            </a:pPr>
            <a:r>
              <a:rPr lang="ru-RU" sz="2400" b="1" dirty="0">
                <a:solidFill>
                  <a:srgbClr val="002060"/>
                </a:solidFill>
                <a:latin typeface="Times New Roman" panose="02020603050405020304" pitchFamily="18" charset="0"/>
                <a:cs typeface="Times New Roman" panose="02020603050405020304" pitchFamily="18" charset="0"/>
              </a:rPr>
              <a:t>Имеется два основных подхода к оценке рисков при использовании относительных показателем: </a:t>
            </a:r>
          </a:p>
          <a:p>
            <a:pPr marL="457200" indent="-457200" algn="just">
              <a:lnSpc>
                <a:spcPct val="150000"/>
              </a:lnSpc>
              <a:buAutoNum type="arabicParenR"/>
            </a:pPr>
            <a:r>
              <a:rPr lang="ru-RU" sz="2400" b="1" dirty="0">
                <a:solidFill>
                  <a:srgbClr val="002060"/>
                </a:solidFill>
                <a:latin typeface="Times New Roman" panose="02020603050405020304" pitchFamily="18" charset="0"/>
                <a:cs typeface="Times New Roman" panose="02020603050405020304" pitchFamily="18" charset="0"/>
              </a:rPr>
              <a:t>на основании специально разрабатываемых исследователями моделей, ориентированных на последствия рискового события; </a:t>
            </a:r>
          </a:p>
          <a:p>
            <a:pPr algn="just">
              <a:lnSpc>
                <a:spcPct val="150000"/>
              </a:lnSpc>
            </a:pPr>
            <a:r>
              <a:rPr lang="ru-RU" sz="2400" b="1" dirty="0">
                <a:solidFill>
                  <a:srgbClr val="002060"/>
                </a:solidFill>
                <a:latin typeface="Times New Roman" panose="02020603050405020304" pitchFamily="18" charset="0"/>
                <a:cs typeface="Times New Roman" panose="02020603050405020304" pitchFamily="18" charset="0"/>
              </a:rPr>
              <a:t>2) на основе использования финансовых показателей, представленных в виде коэффициентов, характеризующих ликвидность (платежеспособность), структуру капитала, деловую активность и рентабельность организации.</a:t>
            </a:r>
          </a:p>
        </p:txBody>
      </p:sp>
    </p:spTree>
    <p:extLst>
      <p:ext uri="{BB962C8B-B14F-4D97-AF65-F5344CB8AC3E}">
        <p14:creationId xmlns:p14="http://schemas.microsoft.com/office/powerpoint/2010/main" val="20732507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09096D7D-CA4B-4DA9-B98C-3D058FBE1F52}"/>
              </a:ext>
            </a:extLst>
          </p:cNvPr>
          <p:cNvSpPr/>
          <p:nvPr/>
        </p:nvSpPr>
        <p:spPr>
          <a:xfrm>
            <a:off x="229772" y="252736"/>
            <a:ext cx="11732455" cy="3785652"/>
          </a:xfrm>
          <a:prstGeom prst="rect">
            <a:avLst/>
          </a:prstGeom>
        </p:spPr>
        <p:txBody>
          <a:bodyPr wrap="square">
            <a:spAutoFit/>
          </a:bodyPr>
          <a:lstStyle/>
          <a:p>
            <a:pPr indent="457200" algn="just">
              <a:lnSpc>
                <a:spcPct val="150000"/>
              </a:lnSpc>
            </a:pPr>
            <a:r>
              <a:rPr lang="ru-RU" sz="2400" b="1" dirty="0">
                <a:solidFill>
                  <a:srgbClr val="002060"/>
                </a:solidFill>
                <a:latin typeface="Times New Roman" panose="02020603050405020304" pitchFamily="18" charset="0"/>
                <a:cs typeface="Times New Roman" panose="02020603050405020304" pitchFamily="18" charset="0"/>
              </a:rPr>
              <a:t>В основе </a:t>
            </a:r>
            <a:r>
              <a:rPr lang="ru-RU" sz="2400" b="1" dirty="0">
                <a:solidFill>
                  <a:srgbClr val="FF0000"/>
                </a:solidFill>
                <a:latin typeface="Times New Roman" panose="02020603050405020304" pitchFamily="18" charset="0"/>
                <a:cs typeface="Times New Roman" panose="02020603050405020304" pitchFamily="18" charset="0"/>
              </a:rPr>
              <a:t>первого подхода </a:t>
            </a:r>
            <a:r>
              <a:rPr lang="ru-RU" sz="2400" b="1" dirty="0">
                <a:solidFill>
                  <a:srgbClr val="002060"/>
                </a:solidFill>
                <a:latin typeface="Times New Roman" panose="02020603050405020304" pitchFamily="18" charset="0"/>
                <a:cs typeface="Times New Roman" panose="02020603050405020304" pitchFamily="18" charset="0"/>
              </a:rPr>
              <a:t>используются такие показатели, как коэффициенты риска, шкалы коэффициентов риска, индекс рыночной эффективности бизнес-операции и пр.</a:t>
            </a:r>
          </a:p>
          <a:p>
            <a:pPr indent="457200" algn="just">
              <a:lnSpc>
                <a:spcPct val="150000"/>
              </a:lnSpc>
            </a:pPr>
            <a:r>
              <a:rPr lang="ru-RU" sz="2400" b="1" dirty="0">
                <a:solidFill>
                  <a:srgbClr val="002060"/>
                </a:solidFill>
                <a:latin typeface="Times New Roman" panose="02020603050405020304" pitchFamily="18" charset="0"/>
                <a:cs typeface="Times New Roman" panose="02020603050405020304" pitchFamily="18" charset="0"/>
              </a:rPr>
              <a:t>В реальной ситуации для оценки «рискованности» необходимых операций зачастую применяют упрощенные коэффициентные методы оценки риска, например с помощью коэффициента риска </a:t>
            </a:r>
            <a:r>
              <a:rPr lang="ru-RU" sz="2400" b="1" dirty="0" err="1">
                <a:solidFill>
                  <a:srgbClr val="002060"/>
                </a:solidFill>
                <a:latin typeface="Times New Roman" panose="02020603050405020304" pitchFamily="18" charset="0"/>
                <a:cs typeface="Times New Roman" panose="02020603050405020304" pitchFamily="18" charset="0"/>
              </a:rPr>
              <a:t>Кр</a:t>
            </a:r>
            <a:r>
              <a:rPr lang="ru-RU" sz="2400" b="1" dirty="0">
                <a:solidFill>
                  <a:srgbClr val="002060"/>
                </a:solidFill>
                <a:latin typeface="Times New Roman" panose="02020603050405020304" pitchFamily="18" charset="0"/>
                <a:cs typeface="Times New Roman" panose="02020603050405020304" pitchFamily="18" charset="0"/>
              </a:rPr>
              <a:t>:</a:t>
            </a:r>
          </a:p>
          <a:p>
            <a:endParaRPr lang="ru-RU" sz="2400" dirty="0">
              <a:effectLst/>
            </a:endParaRPr>
          </a:p>
        </p:txBody>
      </p:sp>
      <mc:AlternateContent xmlns:mc="http://schemas.openxmlformats.org/markup-compatibility/2006">
        <mc:Choice xmlns:a14="http://schemas.microsoft.com/office/drawing/2010/main" Requires="a14">
          <p:sp>
            <p:nvSpPr>
              <p:cNvPr id="6" name="Прямоугольник 5">
                <a:extLst>
                  <a:ext uri="{FF2B5EF4-FFF2-40B4-BE49-F238E27FC236}">
                    <a16:creationId xmlns:a16="http://schemas.microsoft.com/office/drawing/2014/main" id="{1667F752-8AC8-4810-89FC-3A7F94052101}"/>
                  </a:ext>
                </a:extLst>
              </p:cNvPr>
              <p:cNvSpPr/>
              <p:nvPr/>
            </p:nvSpPr>
            <p:spPr>
              <a:xfrm>
                <a:off x="5381405" y="3650609"/>
                <a:ext cx="1610238" cy="783741"/>
              </a:xfrm>
              <a:prstGeom prst="rect">
                <a:avLst/>
              </a:prstGeom>
            </p:spPr>
            <p:txBody>
              <a:bodyPr wrap="square">
                <a:spAutoFit/>
              </a:bodyPr>
              <a:lstStyle/>
              <a:p>
                <a14:m>
                  <m:oMathPara xmlns:m="http://schemas.openxmlformats.org/officeDocument/2006/math">
                    <m:oMathParaPr>
                      <m:jc m:val="centerGroup"/>
                    </m:oMathParaPr>
                    <m:oMath xmlns:m="http://schemas.openxmlformats.org/officeDocument/2006/math">
                      <m:sSub>
                        <m:sSubPr>
                          <m:ctrlPr>
                            <a:rPr lang="ru-RU" sz="2400" b="1">
                              <a:solidFill>
                                <a:srgbClr val="002060"/>
                              </a:solidFill>
                              <a:latin typeface="Times New Roman" panose="02020603050405020304" pitchFamily="18" charset="0"/>
                              <a:cs typeface="Times New Roman" panose="02020603050405020304" pitchFamily="18" charset="0"/>
                            </a:rPr>
                          </m:ctrlPr>
                        </m:sSubPr>
                        <m:e>
                          <m:r>
                            <a:rPr lang="ru-RU" sz="2400" b="1">
                              <a:solidFill>
                                <a:srgbClr val="002060"/>
                              </a:solidFill>
                              <a:latin typeface="Times New Roman" panose="02020603050405020304" pitchFamily="18" charset="0"/>
                              <a:cs typeface="Times New Roman" panose="02020603050405020304" pitchFamily="18" charset="0"/>
                            </a:rPr>
                            <m:t>𝐾</m:t>
                          </m:r>
                        </m:e>
                        <m:sub>
                          <m:r>
                            <a:rPr lang="ru-RU" sz="2400" b="1">
                              <a:solidFill>
                                <a:srgbClr val="002060"/>
                              </a:solidFill>
                              <a:latin typeface="Times New Roman" panose="02020603050405020304" pitchFamily="18" charset="0"/>
                              <a:cs typeface="Times New Roman" panose="02020603050405020304" pitchFamily="18" charset="0"/>
                            </a:rPr>
                            <m:t>р</m:t>
                          </m:r>
                        </m:sub>
                      </m:sSub>
                      <m:r>
                        <a:rPr lang="ru-RU" sz="2400" b="1">
                          <a:solidFill>
                            <a:srgbClr val="002060"/>
                          </a:solidFill>
                          <a:latin typeface="Times New Roman" panose="02020603050405020304" pitchFamily="18" charset="0"/>
                          <a:cs typeface="Times New Roman" panose="02020603050405020304" pitchFamily="18" charset="0"/>
                        </a:rPr>
                        <m:t>=</m:t>
                      </m:r>
                      <m:f>
                        <m:fPr>
                          <m:ctrlPr>
                            <a:rPr lang="ru-RU" sz="2400" b="1">
                              <a:solidFill>
                                <a:srgbClr val="002060"/>
                              </a:solidFill>
                              <a:latin typeface="Times New Roman" panose="02020603050405020304" pitchFamily="18" charset="0"/>
                              <a:cs typeface="Times New Roman" panose="02020603050405020304" pitchFamily="18" charset="0"/>
                            </a:rPr>
                          </m:ctrlPr>
                        </m:fPr>
                        <m:num>
                          <m:r>
                            <a:rPr lang="ru-RU" sz="2400" b="1">
                              <a:solidFill>
                                <a:srgbClr val="002060"/>
                              </a:solidFill>
                              <a:latin typeface="Times New Roman" panose="02020603050405020304" pitchFamily="18" charset="0"/>
                              <a:cs typeface="Times New Roman" panose="02020603050405020304" pitchFamily="18" charset="0"/>
                            </a:rPr>
                            <m:t>У</m:t>
                          </m:r>
                        </m:num>
                        <m:den>
                          <m:r>
                            <a:rPr lang="ru-RU" sz="2400" b="1">
                              <a:solidFill>
                                <a:srgbClr val="002060"/>
                              </a:solidFill>
                              <a:latin typeface="Times New Roman" panose="02020603050405020304" pitchFamily="18" charset="0"/>
                              <a:cs typeface="Times New Roman" panose="02020603050405020304" pitchFamily="18" charset="0"/>
                            </a:rPr>
                            <m:t>С</m:t>
                          </m:r>
                        </m:den>
                      </m:f>
                    </m:oMath>
                  </m:oMathPara>
                </a14:m>
                <a:endParaRPr lang="ru-RU" sz="2400" b="1" dirty="0">
                  <a:solidFill>
                    <a:srgbClr val="002060"/>
                  </a:solidFill>
                  <a:latin typeface="Times New Roman" panose="02020603050405020304" pitchFamily="18" charset="0"/>
                  <a:cs typeface="Times New Roman" panose="02020603050405020304" pitchFamily="18" charset="0"/>
                </a:endParaRPr>
              </a:p>
            </p:txBody>
          </p:sp>
        </mc:Choice>
        <mc:Fallback>
          <p:sp>
            <p:nvSpPr>
              <p:cNvPr id="6" name="Прямоугольник 5">
                <a:extLst>
                  <a:ext uri="{FF2B5EF4-FFF2-40B4-BE49-F238E27FC236}">
                    <a16:creationId xmlns:a16="http://schemas.microsoft.com/office/drawing/2014/main" id="{1667F752-8AC8-4810-89FC-3A7F94052101}"/>
                  </a:ext>
                </a:extLst>
              </p:cNvPr>
              <p:cNvSpPr>
                <a:spLocks noRot="1" noChangeAspect="1" noMove="1" noResize="1" noEditPoints="1" noAdjustHandles="1" noChangeArrowheads="1" noChangeShapeType="1" noTextEdit="1"/>
              </p:cNvSpPr>
              <p:nvPr/>
            </p:nvSpPr>
            <p:spPr>
              <a:xfrm>
                <a:off x="5381405" y="3650609"/>
                <a:ext cx="1610238" cy="783741"/>
              </a:xfrm>
              <a:prstGeom prst="rect">
                <a:avLst/>
              </a:prstGeom>
              <a:blipFill>
                <a:blip r:embed="rId2"/>
                <a:stretch>
                  <a:fillRect/>
                </a:stretch>
              </a:blipFill>
            </p:spPr>
            <p:txBody>
              <a:bodyPr/>
              <a:lstStyle/>
              <a:p>
                <a:r>
                  <a:rPr lang="ru-RU">
                    <a:noFill/>
                  </a:rPr>
                  <a:t> </a:t>
                </a:r>
              </a:p>
            </p:txBody>
          </p:sp>
        </mc:Fallback>
      </mc:AlternateContent>
      <p:sp>
        <p:nvSpPr>
          <p:cNvPr id="7" name="Прямоугольник 6">
            <a:extLst>
              <a:ext uri="{FF2B5EF4-FFF2-40B4-BE49-F238E27FC236}">
                <a16:creationId xmlns:a16="http://schemas.microsoft.com/office/drawing/2014/main" id="{B1634DA3-0ADB-4EF4-A616-DA555DFEE0EE}"/>
              </a:ext>
            </a:extLst>
          </p:cNvPr>
          <p:cNvSpPr/>
          <p:nvPr/>
        </p:nvSpPr>
        <p:spPr>
          <a:xfrm>
            <a:off x="501747" y="4479874"/>
            <a:ext cx="11460480" cy="1687963"/>
          </a:xfrm>
          <a:prstGeom prst="rect">
            <a:avLst/>
          </a:prstGeom>
        </p:spPr>
        <p:txBody>
          <a:bodyPr wrap="square">
            <a:spAutoFit/>
          </a:bodyPr>
          <a:lstStyle/>
          <a:p>
            <a:pPr indent="457200" algn="just">
              <a:lnSpc>
                <a:spcPct val="150000"/>
              </a:lnSpc>
              <a:spcAft>
                <a:spcPts val="0"/>
              </a:spcAft>
            </a:pPr>
            <a:r>
              <a:rPr lang="ru-RU" sz="2400" b="1" dirty="0">
                <a:solidFill>
                  <a:srgbClr val="002060"/>
                </a:solidFill>
                <a:latin typeface="Times New Roman" panose="02020603050405020304" pitchFamily="18" charset="0"/>
                <a:cs typeface="Times New Roman" panose="02020603050405020304" pitchFamily="18" charset="0"/>
              </a:rPr>
              <a:t>где У – максимально возможная величина убытка от осуществляемой операции в ходе любой биржевой или коммерческой деятельности;</a:t>
            </a:r>
          </a:p>
          <a:p>
            <a:pPr indent="457200" algn="just">
              <a:lnSpc>
                <a:spcPct val="150000"/>
              </a:lnSpc>
              <a:spcAft>
                <a:spcPts val="0"/>
              </a:spcAft>
            </a:pPr>
            <a:r>
              <a:rPr lang="ru-RU" sz="2400" b="1" dirty="0">
                <a:solidFill>
                  <a:srgbClr val="002060"/>
                </a:solidFill>
                <a:latin typeface="Times New Roman" panose="02020603050405020304" pitchFamily="18" charset="0"/>
                <a:cs typeface="Times New Roman" panose="02020603050405020304" pitchFamily="18" charset="0"/>
              </a:rPr>
              <a:t>С – объем собственных финансовых ресурсов, руб.</a:t>
            </a:r>
          </a:p>
        </p:txBody>
      </p:sp>
    </p:spTree>
    <p:extLst>
      <p:ext uri="{BB962C8B-B14F-4D97-AF65-F5344CB8AC3E}">
        <p14:creationId xmlns:p14="http://schemas.microsoft.com/office/powerpoint/2010/main" val="39910413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09096D7D-CA4B-4DA9-B98C-3D058FBE1F52}"/>
              </a:ext>
            </a:extLst>
          </p:cNvPr>
          <p:cNvSpPr/>
          <p:nvPr/>
        </p:nvSpPr>
        <p:spPr>
          <a:xfrm>
            <a:off x="117231" y="185465"/>
            <a:ext cx="11732455" cy="1133965"/>
          </a:xfrm>
          <a:prstGeom prst="rect">
            <a:avLst/>
          </a:prstGeom>
        </p:spPr>
        <p:txBody>
          <a:bodyPr wrap="square">
            <a:spAutoFit/>
          </a:bodyPr>
          <a:lstStyle/>
          <a:p>
            <a:pPr indent="457200" algn="just">
              <a:lnSpc>
                <a:spcPct val="150000"/>
              </a:lnSpc>
            </a:pPr>
            <a:r>
              <a:rPr lang="ru-RU" sz="2400" b="1" dirty="0">
                <a:solidFill>
                  <a:srgbClr val="002060"/>
                </a:solidFill>
                <a:latin typeface="Times New Roman" panose="02020603050405020304" pitchFamily="18" charset="0"/>
                <a:cs typeface="Times New Roman" panose="02020603050405020304" pitchFamily="18" charset="0"/>
              </a:rPr>
              <a:t>Шкала оценки риска, которая отражает показатели </a:t>
            </a:r>
            <a:r>
              <a:rPr lang="ru-RU" sz="2400" b="1" dirty="0" err="1">
                <a:solidFill>
                  <a:srgbClr val="002060"/>
                </a:solidFill>
                <a:latin typeface="Times New Roman" panose="02020603050405020304" pitchFamily="18" charset="0"/>
                <a:cs typeface="Times New Roman" panose="02020603050405020304" pitchFamily="18" charset="0"/>
              </a:rPr>
              <a:t>Кр</a:t>
            </a:r>
            <a:r>
              <a:rPr lang="ru-RU" sz="2400" b="1" dirty="0">
                <a:solidFill>
                  <a:srgbClr val="002060"/>
                </a:solidFill>
                <a:latin typeface="Times New Roman" panose="02020603050405020304" pitchFamily="18" charset="0"/>
                <a:cs typeface="Times New Roman" panose="02020603050405020304" pitchFamily="18" charset="0"/>
              </a:rPr>
              <a:t>, имеет четыре градации: от минимального до недопустимого.</a:t>
            </a:r>
          </a:p>
        </p:txBody>
      </p:sp>
      <p:sp>
        <p:nvSpPr>
          <p:cNvPr id="3" name="Заголовок 3">
            <a:extLst>
              <a:ext uri="{FF2B5EF4-FFF2-40B4-BE49-F238E27FC236}">
                <a16:creationId xmlns:a16="http://schemas.microsoft.com/office/drawing/2014/main" id="{4ED71D4B-D8CC-4B37-B6ED-F866D8540439}"/>
              </a:ext>
            </a:extLst>
          </p:cNvPr>
          <p:cNvSpPr txBox="1">
            <a:spLocks/>
          </p:cNvSpPr>
          <p:nvPr/>
        </p:nvSpPr>
        <p:spPr>
          <a:xfrm>
            <a:off x="588498" y="1319430"/>
            <a:ext cx="11015003" cy="74959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ru-RU" sz="3600" dirty="0">
                <a:solidFill>
                  <a:srgbClr val="C00000"/>
                </a:solidFill>
                <a:latin typeface="Times New Roman" panose="02020603050405020304" pitchFamily="18" charset="0"/>
                <a:cs typeface="Times New Roman" panose="02020603050405020304" pitchFamily="18" charset="0"/>
              </a:rPr>
              <a:t>Шкала оценки риска</a:t>
            </a:r>
          </a:p>
        </p:txBody>
      </p:sp>
      <p:graphicFrame>
        <p:nvGraphicFramePr>
          <p:cNvPr id="2" name="Таблица 1">
            <a:extLst>
              <a:ext uri="{FF2B5EF4-FFF2-40B4-BE49-F238E27FC236}">
                <a16:creationId xmlns:a16="http://schemas.microsoft.com/office/drawing/2014/main" id="{22C5D0B4-745C-40A0-B48E-BA02AEB30231}"/>
              </a:ext>
            </a:extLst>
          </p:cNvPr>
          <p:cNvGraphicFramePr>
            <a:graphicFrameLocks noGrp="1"/>
          </p:cNvGraphicFramePr>
          <p:nvPr>
            <p:extLst>
              <p:ext uri="{D42A27DB-BD31-4B8C-83A1-F6EECF244321}">
                <p14:modId xmlns:p14="http://schemas.microsoft.com/office/powerpoint/2010/main" val="1992432363"/>
              </p:ext>
            </p:extLst>
          </p:nvPr>
        </p:nvGraphicFramePr>
        <p:xfrm>
          <a:off x="1292787" y="2069029"/>
          <a:ext cx="8976628" cy="2531105"/>
        </p:xfrm>
        <a:graphic>
          <a:graphicData uri="http://schemas.openxmlformats.org/drawingml/2006/table">
            <a:tbl>
              <a:tblPr firstRow="1" firstCol="1" bandRow="1">
                <a:tableStyleId>{5C22544A-7EE6-4342-B048-85BDC9FD1C3A}</a:tableStyleId>
              </a:tblPr>
              <a:tblGrid>
                <a:gridCol w="4692020">
                  <a:extLst>
                    <a:ext uri="{9D8B030D-6E8A-4147-A177-3AD203B41FA5}">
                      <a16:colId xmlns:a16="http://schemas.microsoft.com/office/drawing/2014/main" val="710197951"/>
                    </a:ext>
                  </a:extLst>
                </a:gridCol>
                <a:gridCol w="4284608">
                  <a:extLst>
                    <a:ext uri="{9D8B030D-6E8A-4147-A177-3AD203B41FA5}">
                      <a16:colId xmlns:a16="http://schemas.microsoft.com/office/drawing/2014/main" val="1371957495"/>
                    </a:ext>
                  </a:extLst>
                </a:gridCol>
              </a:tblGrid>
              <a:tr h="506221">
                <a:tc>
                  <a:txBody>
                    <a:bodyPr/>
                    <a:lstStyle/>
                    <a:p>
                      <a:pPr algn="ctr">
                        <a:lnSpc>
                          <a:spcPct val="150000"/>
                        </a:lnSpc>
                        <a:spcAft>
                          <a:spcPts val="0"/>
                        </a:spcAft>
                      </a:pPr>
                      <a:r>
                        <a:rPr lang="ru-RU" sz="2400" spc="100" dirty="0">
                          <a:effectLst/>
                          <a:latin typeface="Times New Roman" panose="02020603050405020304" pitchFamily="18" charset="0"/>
                          <a:cs typeface="Times New Roman" panose="02020603050405020304" pitchFamily="18" charset="0"/>
                        </a:rPr>
                        <a:t>Уровень риска</a:t>
                      </a:r>
                      <a:endParaRPr lang="ru-RU" sz="1800" dirty="0">
                        <a:effectLst/>
                        <a:latin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50000"/>
                        </a:lnSpc>
                        <a:spcAft>
                          <a:spcPts val="0"/>
                        </a:spcAft>
                      </a:pPr>
                      <a:r>
                        <a:rPr lang="ru-RU" sz="2400" spc="100">
                          <a:effectLst/>
                          <a:latin typeface="Times New Roman" panose="02020603050405020304" pitchFamily="18" charset="0"/>
                          <a:cs typeface="Times New Roman" panose="02020603050405020304" pitchFamily="18" charset="0"/>
                        </a:rPr>
                        <a:t>Значение К</a:t>
                      </a:r>
                      <a:r>
                        <a:rPr lang="ru-RU" sz="2400" spc="100" baseline="-25000">
                          <a:effectLst/>
                          <a:latin typeface="Times New Roman" panose="02020603050405020304" pitchFamily="18" charset="0"/>
                          <a:cs typeface="Times New Roman" panose="02020603050405020304" pitchFamily="18" charset="0"/>
                        </a:rPr>
                        <a:t>р</a:t>
                      </a:r>
                      <a:endParaRPr lang="ru-RU" sz="1800">
                        <a:effectLst/>
                        <a:latin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503865445"/>
                  </a:ext>
                </a:extLst>
              </a:tr>
              <a:tr h="506221">
                <a:tc>
                  <a:txBody>
                    <a:bodyPr/>
                    <a:lstStyle/>
                    <a:p>
                      <a:pPr algn="ctr">
                        <a:lnSpc>
                          <a:spcPct val="150000"/>
                        </a:lnSpc>
                        <a:spcAft>
                          <a:spcPts val="0"/>
                        </a:spcAft>
                      </a:pPr>
                      <a:r>
                        <a:rPr lang="ru-RU" sz="2400" spc="100" dirty="0">
                          <a:effectLst/>
                          <a:latin typeface="Times New Roman" panose="02020603050405020304" pitchFamily="18" charset="0"/>
                          <a:cs typeface="Times New Roman" panose="02020603050405020304" pitchFamily="18" charset="0"/>
                        </a:rPr>
                        <a:t>Минимальный риск</a:t>
                      </a:r>
                      <a:endParaRPr lang="ru-RU" sz="1800" dirty="0">
                        <a:effectLst/>
                        <a:latin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50000"/>
                        </a:lnSpc>
                        <a:spcAft>
                          <a:spcPts val="0"/>
                        </a:spcAft>
                      </a:pPr>
                      <a:r>
                        <a:rPr lang="ru-RU" sz="2400" spc="100">
                          <a:effectLst/>
                          <a:latin typeface="Times New Roman" panose="02020603050405020304" pitchFamily="18" charset="0"/>
                          <a:cs typeface="Times New Roman" panose="02020603050405020304" pitchFamily="18" charset="0"/>
                        </a:rPr>
                        <a:t>0 – 0,1</a:t>
                      </a:r>
                      <a:endParaRPr lang="ru-RU" sz="1800">
                        <a:effectLst/>
                        <a:latin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936041441"/>
                  </a:ext>
                </a:extLst>
              </a:tr>
              <a:tr h="506221">
                <a:tc>
                  <a:txBody>
                    <a:bodyPr/>
                    <a:lstStyle/>
                    <a:p>
                      <a:pPr algn="ctr">
                        <a:lnSpc>
                          <a:spcPct val="150000"/>
                        </a:lnSpc>
                        <a:spcAft>
                          <a:spcPts val="0"/>
                        </a:spcAft>
                      </a:pPr>
                      <a:r>
                        <a:rPr lang="ru-RU" sz="2400" spc="100" dirty="0">
                          <a:effectLst/>
                          <a:latin typeface="Times New Roman" panose="02020603050405020304" pitchFamily="18" charset="0"/>
                          <a:cs typeface="Times New Roman" panose="02020603050405020304" pitchFamily="18" charset="0"/>
                        </a:rPr>
                        <a:t>Допустимый риск</a:t>
                      </a:r>
                      <a:endParaRPr lang="ru-RU" sz="1800" dirty="0">
                        <a:effectLst/>
                        <a:latin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50000"/>
                        </a:lnSpc>
                        <a:spcAft>
                          <a:spcPts val="0"/>
                        </a:spcAft>
                      </a:pPr>
                      <a:r>
                        <a:rPr lang="ru-RU" sz="2400" spc="100" dirty="0">
                          <a:effectLst/>
                          <a:latin typeface="Times New Roman" panose="02020603050405020304" pitchFamily="18" charset="0"/>
                          <a:cs typeface="Times New Roman" panose="02020603050405020304" pitchFamily="18" charset="0"/>
                        </a:rPr>
                        <a:t>0,1 – 0,3</a:t>
                      </a:r>
                      <a:endParaRPr lang="ru-RU" sz="1800" dirty="0">
                        <a:effectLst/>
                        <a:latin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296812072"/>
                  </a:ext>
                </a:extLst>
              </a:tr>
              <a:tr h="506221">
                <a:tc>
                  <a:txBody>
                    <a:bodyPr/>
                    <a:lstStyle/>
                    <a:p>
                      <a:pPr algn="ctr">
                        <a:lnSpc>
                          <a:spcPct val="150000"/>
                        </a:lnSpc>
                        <a:spcAft>
                          <a:spcPts val="0"/>
                        </a:spcAft>
                      </a:pPr>
                      <a:r>
                        <a:rPr lang="ru-RU" sz="2400" spc="100">
                          <a:effectLst/>
                          <a:latin typeface="Times New Roman" panose="02020603050405020304" pitchFamily="18" charset="0"/>
                          <a:cs typeface="Times New Roman" panose="02020603050405020304" pitchFamily="18" charset="0"/>
                        </a:rPr>
                        <a:t>Высокий риск</a:t>
                      </a:r>
                      <a:endParaRPr lang="ru-RU" sz="1800">
                        <a:effectLst/>
                        <a:latin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50000"/>
                        </a:lnSpc>
                        <a:spcAft>
                          <a:spcPts val="0"/>
                        </a:spcAft>
                      </a:pPr>
                      <a:r>
                        <a:rPr lang="ru-RU" sz="2400" spc="100" dirty="0">
                          <a:effectLst/>
                          <a:latin typeface="Times New Roman" panose="02020603050405020304" pitchFamily="18" charset="0"/>
                          <a:cs typeface="Times New Roman" panose="02020603050405020304" pitchFamily="18" charset="0"/>
                        </a:rPr>
                        <a:t>0,3 – 0,6</a:t>
                      </a:r>
                      <a:endParaRPr lang="ru-RU" sz="1800" dirty="0">
                        <a:effectLst/>
                        <a:latin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579444816"/>
                  </a:ext>
                </a:extLst>
              </a:tr>
              <a:tr h="506221">
                <a:tc>
                  <a:txBody>
                    <a:bodyPr/>
                    <a:lstStyle/>
                    <a:p>
                      <a:pPr algn="ctr">
                        <a:lnSpc>
                          <a:spcPct val="150000"/>
                        </a:lnSpc>
                        <a:spcAft>
                          <a:spcPts val="0"/>
                        </a:spcAft>
                      </a:pPr>
                      <a:r>
                        <a:rPr lang="ru-RU" sz="2400" spc="100">
                          <a:effectLst/>
                          <a:latin typeface="Times New Roman" panose="02020603050405020304" pitchFamily="18" charset="0"/>
                          <a:cs typeface="Times New Roman" panose="02020603050405020304" pitchFamily="18" charset="0"/>
                        </a:rPr>
                        <a:t>Недопустимый риск</a:t>
                      </a:r>
                      <a:endParaRPr lang="ru-RU" sz="1800">
                        <a:effectLst/>
                        <a:latin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50000"/>
                        </a:lnSpc>
                        <a:spcAft>
                          <a:spcPts val="0"/>
                        </a:spcAft>
                      </a:pPr>
                      <a:r>
                        <a:rPr lang="ru-RU" sz="2400" spc="100" dirty="0">
                          <a:effectLst/>
                          <a:latin typeface="Times New Roman" panose="02020603050405020304" pitchFamily="18" charset="0"/>
                          <a:cs typeface="Times New Roman" panose="02020603050405020304" pitchFamily="18" charset="0"/>
                        </a:rPr>
                        <a:t>Более 0,6</a:t>
                      </a:r>
                      <a:endParaRPr lang="ru-RU" sz="1800" dirty="0">
                        <a:effectLst/>
                        <a:latin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728969172"/>
                  </a:ext>
                </a:extLst>
              </a:tr>
            </a:tbl>
          </a:graphicData>
        </a:graphic>
      </p:graphicFrame>
    </p:spTree>
    <p:extLst>
      <p:ext uri="{BB962C8B-B14F-4D97-AF65-F5344CB8AC3E}">
        <p14:creationId xmlns:p14="http://schemas.microsoft.com/office/powerpoint/2010/main" val="36791999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09096D7D-CA4B-4DA9-B98C-3D058FBE1F52}"/>
              </a:ext>
            </a:extLst>
          </p:cNvPr>
          <p:cNvSpPr/>
          <p:nvPr/>
        </p:nvSpPr>
        <p:spPr>
          <a:xfrm>
            <a:off x="229772" y="1001391"/>
            <a:ext cx="11732455" cy="2241960"/>
          </a:xfrm>
          <a:prstGeom prst="rect">
            <a:avLst/>
          </a:prstGeom>
        </p:spPr>
        <p:txBody>
          <a:bodyPr wrap="square">
            <a:spAutoFit/>
          </a:bodyPr>
          <a:lstStyle/>
          <a:p>
            <a:pPr indent="457200" algn="just">
              <a:lnSpc>
                <a:spcPct val="150000"/>
              </a:lnSpc>
            </a:pPr>
            <a:r>
              <a:rPr lang="ru-RU" sz="2400" b="1" dirty="0">
                <a:solidFill>
                  <a:srgbClr val="002060"/>
                </a:solidFill>
                <a:latin typeface="Times New Roman" panose="02020603050405020304" pitchFamily="18" charset="0"/>
                <a:cs typeface="Times New Roman" panose="02020603050405020304" pitchFamily="18" charset="0"/>
              </a:rPr>
              <a:t>Коэффициент риска К</a:t>
            </a:r>
            <a:r>
              <a:rPr lang="en-US" sz="2400" b="1" dirty="0" err="1">
                <a:solidFill>
                  <a:srgbClr val="002060"/>
                </a:solidFill>
                <a:latin typeface="Times New Roman" panose="02020603050405020304" pitchFamily="18" charset="0"/>
                <a:cs typeface="Times New Roman" panose="02020603050405020304" pitchFamily="18" charset="0"/>
              </a:rPr>
              <a:t>i</a:t>
            </a:r>
            <a:r>
              <a:rPr lang="ru-RU" sz="2400" b="1" dirty="0">
                <a:solidFill>
                  <a:srgbClr val="002060"/>
                </a:solidFill>
                <a:latin typeface="Times New Roman" panose="02020603050405020304" pitchFamily="18" charset="0"/>
                <a:cs typeface="Times New Roman" panose="02020603050405020304" pitchFamily="18" charset="0"/>
              </a:rPr>
              <a:t>. Уровень риска также можно оценить через соотнесение ожидаемой прибыли и ожидаемых потерь при сравнении двух и более вариантов вложений денежных средств:</a:t>
            </a:r>
          </a:p>
          <a:p>
            <a:pPr indent="457200" algn="just">
              <a:lnSpc>
                <a:spcPct val="150000"/>
              </a:lnSpc>
            </a:pPr>
            <a:endParaRPr lang="ru-RU" sz="2400" b="1" dirty="0">
              <a:solidFill>
                <a:srgbClr val="002060"/>
              </a:solidFill>
              <a:latin typeface="Times New Roman" panose="02020603050405020304" pitchFamily="18" charset="0"/>
              <a:cs typeface="Times New Roman" panose="02020603050405020304" pitchFamily="18" charset="0"/>
            </a:endParaRPr>
          </a:p>
        </p:txBody>
      </p:sp>
      <mc:AlternateContent xmlns:mc="http://schemas.openxmlformats.org/markup-compatibility/2006">
        <mc:Choice xmlns:a14="http://schemas.microsoft.com/office/drawing/2010/main" Requires="a14">
          <p:sp>
            <p:nvSpPr>
              <p:cNvPr id="2" name="Прямоугольник 1">
                <a:extLst>
                  <a:ext uri="{FF2B5EF4-FFF2-40B4-BE49-F238E27FC236}">
                    <a16:creationId xmlns:a16="http://schemas.microsoft.com/office/drawing/2014/main" id="{173008C5-298B-4A9A-94AC-19BCDCA0235D}"/>
                  </a:ext>
                </a:extLst>
              </p:cNvPr>
              <p:cNvSpPr/>
              <p:nvPr/>
            </p:nvSpPr>
            <p:spPr>
              <a:xfrm>
                <a:off x="5282395" y="2820350"/>
                <a:ext cx="1239570" cy="846001"/>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sSub>
                        <m:sSubPr>
                          <m:ctrlPr>
                            <a:rPr lang="ru-RU" sz="2400" b="1">
                              <a:solidFill>
                                <a:srgbClr val="002060"/>
                              </a:solidFill>
                              <a:latin typeface="Times New Roman" panose="02020603050405020304" pitchFamily="18" charset="0"/>
                              <a:cs typeface="Times New Roman" panose="02020603050405020304" pitchFamily="18" charset="0"/>
                            </a:rPr>
                          </m:ctrlPr>
                        </m:sSubPr>
                        <m:e>
                          <m:r>
                            <a:rPr lang="ru-RU" sz="2400" b="1">
                              <a:solidFill>
                                <a:srgbClr val="002060"/>
                              </a:solidFill>
                              <a:latin typeface="Times New Roman" panose="02020603050405020304" pitchFamily="18" charset="0"/>
                              <a:cs typeface="Times New Roman" panose="02020603050405020304" pitchFamily="18" charset="0"/>
                            </a:rPr>
                            <m:t>𝐾</m:t>
                          </m:r>
                        </m:e>
                        <m:sub>
                          <m:r>
                            <a:rPr lang="ru-RU" sz="2400" b="1">
                              <a:solidFill>
                                <a:srgbClr val="002060"/>
                              </a:solidFill>
                              <a:latin typeface="Times New Roman" panose="02020603050405020304" pitchFamily="18" charset="0"/>
                              <a:cs typeface="Times New Roman" panose="02020603050405020304" pitchFamily="18" charset="0"/>
                            </a:rPr>
                            <m:t>𝑖</m:t>
                          </m:r>
                        </m:sub>
                      </m:sSub>
                      <m:r>
                        <a:rPr lang="ru-RU" sz="2400" b="1">
                          <a:solidFill>
                            <a:srgbClr val="002060"/>
                          </a:solidFill>
                          <a:latin typeface="Times New Roman" panose="02020603050405020304" pitchFamily="18" charset="0"/>
                          <a:cs typeface="Times New Roman" panose="02020603050405020304" pitchFamily="18" charset="0"/>
                        </a:rPr>
                        <m:t>=</m:t>
                      </m:r>
                      <m:f>
                        <m:fPr>
                          <m:ctrlPr>
                            <a:rPr lang="ru-RU" sz="2400" b="1">
                              <a:solidFill>
                                <a:srgbClr val="002060"/>
                              </a:solidFill>
                              <a:latin typeface="Times New Roman" panose="02020603050405020304" pitchFamily="18" charset="0"/>
                              <a:cs typeface="Times New Roman" panose="02020603050405020304" pitchFamily="18" charset="0"/>
                            </a:rPr>
                          </m:ctrlPr>
                        </m:fPr>
                        <m:num>
                          <m:sSub>
                            <m:sSubPr>
                              <m:ctrlPr>
                                <a:rPr lang="ru-RU" sz="2400" b="1">
                                  <a:solidFill>
                                    <a:srgbClr val="002060"/>
                                  </a:solidFill>
                                  <a:latin typeface="Times New Roman" panose="02020603050405020304" pitchFamily="18" charset="0"/>
                                  <a:cs typeface="Times New Roman" panose="02020603050405020304" pitchFamily="18" charset="0"/>
                                </a:rPr>
                              </m:ctrlPr>
                            </m:sSubPr>
                            <m:e>
                              <m:r>
                                <a:rPr lang="ru-RU" sz="2400" b="1">
                                  <a:solidFill>
                                    <a:srgbClr val="002060"/>
                                  </a:solidFill>
                                  <a:latin typeface="Times New Roman" panose="02020603050405020304" pitchFamily="18" charset="0"/>
                                  <a:cs typeface="Times New Roman" panose="02020603050405020304" pitchFamily="18" charset="0"/>
                                </a:rPr>
                                <m:t>П</m:t>
                              </m:r>
                            </m:e>
                            <m:sub>
                              <m:r>
                                <a:rPr lang="ru-RU" sz="2400" b="1">
                                  <a:solidFill>
                                    <a:srgbClr val="002060"/>
                                  </a:solidFill>
                                  <a:latin typeface="Times New Roman" panose="02020603050405020304" pitchFamily="18" charset="0"/>
                                  <a:cs typeface="Times New Roman" panose="02020603050405020304" pitchFamily="18" charset="0"/>
                                </a:rPr>
                                <m:t>𝑖</m:t>
                              </m:r>
                            </m:sub>
                          </m:sSub>
                        </m:num>
                        <m:den>
                          <m:sSub>
                            <m:sSubPr>
                              <m:ctrlPr>
                                <a:rPr lang="ru-RU" sz="2400" b="1">
                                  <a:solidFill>
                                    <a:srgbClr val="002060"/>
                                  </a:solidFill>
                                  <a:latin typeface="Times New Roman" panose="02020603050405020304" pitchFamily="18" charset="0"/>
                                  <a:cs typeface="Times New Roman" panose="02020603050405020304" pitchFamily="18" charset="0"/>
                                </a:rPr>
                              </m:ctrlPr>
                            </m:sSubPr>
                            <m:e>
                              <m:r>
                                <a:rPr lang="ru-RU" sz="2400" b="1">
                                  <a:solidFill>
                                    <a:srgbClr val="002060"/>
                                  </a:solidFill>
                                  <a:latin typeface="Times New Roman" panose="02020603050405020304" pitchFamily="18" charset="0"/>
                                  <a:cs typeface="Times New Roman" panose="02020603050405020304" pitchFamily="18" charset="0"/>
                                </a:rPr>
                                <m:t>У</m:t>
                              </m:r>
                            </m:e>
                            <m:sub>
                              <m:r>
                                <a:rPr lang="ru-RU" sz="2400" b="1">
                                  <a:solidFill>
                                    <a:srgbClr val="002060"/>
                                  </a:solidFill>
                                  <a:latin typeface="Times New Roman" panose="02020603050405020304" pitchFamily="18" charset="0"/>
                                  <a:cs typeface="Times New Roman" panose="02020603050405020304" pitchFamily="18" charset="0"/>
                                </a:rPr>
                                <m:t>𝑖</m:t>
                              </m:r>
                            </m:sub>
                          </m:sSub>
                        </m:den>
                      </m:f>
                    </m:oMath>
                  </m:oMathPara>
                </a14:m>
                <a:endParaRPr lang="ru-RU" sz="2400" b="1" dirty="0">
                  <a:solidFill>
                    <a:srgbClr val="002060"/>
                  </a:solidFill>
                  <a:latin typeface="Times New Roman" panose="02020603050405020304" pitchFamily="18" charset="0"/>
                  <a:cs typeface="Times New Roman" panose="02020603050405020304" pitchFamily="18" charset="0"/>
                </a:endParaRPr>
              </a:p>
            </p:txBody>
          </p:sp>
        </mc:Choice>
        <mc:Fallback>
          <p:sp>
            <p:nvSpPr>
              <p:cNvPr id="2" name="Прямоугольник 1">
                <a:extLst>
                  <a:ext uri="{FF2B5EF4-FFF2-40B4-BE49-F238E27FC236}">
                    <a16:creationId xmlns:a16="http://schemas.microsoft.com/office/drawing/2014/main" id="{173008C5-298B-4A9A-94AC-19BCDCA0235D}"/>
                  </a:ext>
                </a:extLst>
              </p:cNvPr>
              <p:cNvSpPr>
                <a:spLocks noRot="1" noChangeAspect="1" noMove="1" noResize="1" noEditPoints="1" noAdjustHandles="1" noChangeArrowheads="1" noChangeShapeType="1" noTextEdit="1"/>
              </p:cNvSpPr>
              <p:nvPr/>
            </p:nvSpPr>
            <p:spPr>
              <a:xfrm>
                <a:off x="5282395" y="2820350"/>
                <a:ext cx="1239570" cy="846001"/>
              </a:xfrm>
              <a:prstGeom prst="rect">
                <a:avLst/>
              </a:prstGeom>
              <a:blipFill>
                <a:blip r:embed="rId2"/>
                <a:stretch>
                  <a:fillRect/>
                </a:stretch>
              </a:blipFill>
            </p:spPr>
            <p:txBody>
              <a:bodyPr/>
              <a:lstStyle/>
              <a:p>
                <a:r>
                  <a:rPr lang="ru-RU">
                    <a:noFill/>
                  </a:rPr>
                  <a:t> </a:t>
                </a:r>
              </a:p>
            </p:txBody>
          </p:sp>
        </mc:Fallback>
      </mc:AlternateContent>
      <p:sp>
        <p:nvSpPr>
          <p:cNvPr id="5" name="Прямоугольник 4">
            <a:extLst>
              <a:ext uri="{FF2B5EF4-FFF2-40B4-BE49-F238E27FC236}">
                <a16:creationId xmlns:a16="http://schemas.microsoft.com/office/drawing/2014/main" id="{0A30DCF2-9F07-46AA-B421-DF189015CF1E}"/>
              </a:ext>
            </a:extLst>
          </p:cNvPr>
          <p:cNvSpPr/>
          <p:nvPr/>
        </p:nvSpPr>
        <p:spPr>
          <a:xfrm>
            <a:off x="229771" y="3666351"/>
            <a:ext cx="11732455" cy="3903954"/>
          </a:xfrm>
          <a:prstGeom prst="rect">
            <a:avLst/>
          </a:prstGeom>
        </p:spPr>
        <p:txBody>
          <a:bodyPr wrap="square">
            <a:spAutoFit/>
          </a:bodyPr>
          <a:lstStyle/>
          <a:p>
            <a:pPr indent="457200" algn="just">
              <a:lnSpc>
                <a:spcPct val="150000"/>
              </a:lnSpc>
            </a:pPr>
            <a:r>
              <a:rPr lang="ru-RU" sz="2400" b="1" dirty="0">
                <a:solidFill>
                  <a:srgbClr val="002060"/>
                </a:solidFill>
                <a:latin typeface="Times New Roman" panose="02020603050405020304" pitchFamily="18" charset="0"/>
                <a:cs typeface="Times New Roman" panose="02020603050405020304" pitchFamily="18" charset="0"/>
              </a:rPr>
              <a:t>где К</a:t>
            </a:r>
            <a:r>
              <a:rPr lang="en-US" sz="2400" b="1" dirty="0" err="1">
                <a:solidFill>
                  <a:srgbClr val="002060"/>
                </a:solidFill>
                <a:latin typeface="Times New Roman" panose="02020603050405020304" pitchFamily="18" charset="0"/>
                <a:cs typeface="Times New Roman" panose="02020603050405020304" pitchFamily="18" charset="0"/>
              </a:rPr>
              <a:t>i</a:t>
            </a:r>
            <a:r>
              <a:rPr lang="ru-RU" sz="2400" b="1" dirty="0">
                <a:solidFill>
                  <a:srgbClr val="002060"/>
                </a:solidFill>
                <a:latin typeface="Times New Roman" panose="02020603050405020304" pitchFamily="18" charset="0"/>
                <a:cs typeface="Times New Roman" panose="02020603050405020304" pitchFamily="18" charset="0"/>
              </a:rPr>
              <a:t> – коэффициент риска </a:t>
            </a:r>
            <a:r>
              <a:rPr lang="en-US" sz="2400" b="1" dirty="0" err="1">
                <a:solidFill>
                  <a:srgbClr val="002060"/>
                </a:solidFill>
                <a:latin typeface="Times New Roman" panose="02020603050405020304" pitchFamily="18" charset="0"/>
                <a:cs typeface="Times New Roman" panose="02020603050405020304" pitchFamily="18" charset="0"/>
              </a:rPr>
              <a:t>i</a:t>
            </a:r>
            <a:r>
              <a:rPr lang="ru-RU" sz="2400" b="1" dirty="0">
                <a:solidFill>
                  <a:srgbClr val="002060"/>
                </a:solidFill>
                <a:latin typeface="Times New Roman" panose="02020603050405020304" pitchFamily="18" charset="0"/>
                <a:cs typeface="Times New Roman" panose="02020603050405020304" pitchFamily="18" charset="0"/>
              </a:rPr>
              <a:t>-го варианта;</a:t>
            </a:r>
          </a:p>
          <a:p>
            <a:pPr indent="457200" algn="just">
              <a:lnSpc>
                <a:spcPct val="150000"/>
              </a:lnSpc>
            </a:pPr>
            <a:r>
              <a:rPr lang="ru-RU" sz="2400" b="1" dirty="0">
                <a:solidFill>
                  <a:srgbClr val="002060"/>
                </a:solidFill>
                <a:latin typeface="Times New Roman" panose="02020603050405020304" pitchFamily="18" charset="0"/>
                <a:cs typeface="Times New Roman" panose="02020603050405020304" pitchFamily="18" charset="0"/>
              </a:rPr>
              <a:t>П</a:t>
            </a:r>
            <a:r>
              <a:rPr lang="en-US" sz="2400" b="1" dirty="0" err="1">
                <a:solidFill>
                  <a:srgbClr val="002060"/>
                </a:solidFill>
                <a:latin typeface="Times New Roman" panose="02020603050405020304" pitchFamily="18" charset="0"/>
                <a:cs typeface="Times New Roman" panose="02020603050405020304" pitchFamily="18" charset="0"/>
              </a:rPr>
              <a:t>i</a:t>
            </a:r>
            <a:r>
              <a:rPr lang="ru-RU" sz="2400" b="1" dirty="0">
                <a:solidFill>
                  <a:srgbClr val="002060"/>
                </a:solidFill>
                <a:latin typeface="Times New Roman" panose="02020603050405020304" pitchFamily="18" charset="0"/>
                <a:cs typeface="Times New Roman" panose="02020603050405020304" pitchFamily="18" charset="0"/>
              </a:rPr>
              <a:t> – ожидаемая прибыль </a:t>
            </a:r>
            <a:r>
              <a:rPr lang="en-US" sz="2400" b="1" dirty="0" err="1">
                <a:solidFill>
                  <a:srgbClr val="002060"/>
                </a:solidFill>
                <a:latin typeface="Times New Roman" panose="02020603050405020304" pitchFamily="18" charset="0"/>
                <a:cs typeface="Times New Roman" panose="02020603050405020304" pitchFamily="18" charset="0"/>
              </a:rPr>
              <a:t>i</a:t>
            </a:r>
            <a:r>
              <a:rPr lang="ru-RU" sz="2400" b="1" dirty="0">
                <a:solidFill>
                  <a:srgbClr val="002060"/>
                </a:solidFill>
                <a:latin typeface="Times New Roman" panose="02020603050405020304" pitchFamily="18" charset="0"/>
                <a:cs typeface="Times New Roman" panose="02020603050405020304" pitchFamily="18" charset="0"/>
              </a:rPr>
              <a:t>-го варианта; </a:t>
            </a:r>
          </a:p>
          <a:p>
            <a:pPr indent="457200" algn="just">
              <a:lnSpc>
                <a:spcPct val="150000"/>
              </a:lnSpc>
            </a:pPr>
            <a:r>
              <a:rPr lang="ru-RU" sz="2400" b="1" dirty="0">
                <a:solidFill>
                  <a:srgbClr val="002060"/>
                </a:solidFill>
                <a:latin typeface="Times New Roman" panose="02020603050405020304" pitchFamily="18" charset="0"/>
                <a:cs typeface="Times New Roman" panose="02020603050405020304" pitchFamily="18" charset="0"/>
              </a:rPr>
              <a:t>У</a:t>
            </a:r>
            <a:r>
              <a:rPr lang="en-US" sz="2400" b="1" dirty="0" err="1">
                <a:solidFill>
                  <a:srgbClr val="002060"/>
                </a:solidFill>
                <a:latin typeface="Times New Roman" panose="02020603050405020304" pitchFamily="18" charset="0"/>
                <a:cs typeface="Times New Roman" panose="02020603050405020304" pitchFamily="18" charset="0"/>
              </a:rPr>
              <a:t>i</a:t>
            </a:r>
            <a:r>
              <a:rPr lang="en-US" sz="2400" b="1" dirty="0">
                <a:solidFill>
                  <a:srgbClr val="002060"/>
                </a:solidFill>
                <a:latin typeface="Times New Roman" panose="02020603050405020304" pitchFamily="18" charset="0"/>
                <a:cs typeface="Times New Roman" panose="02020603050405020304" pitchFamily="18" charset="0"/>
              </a:rPr>
              <a:t> </a:t>
            </a:r>
            <a:r>
              <a:rPr lang="ru-RU" sz="2400" b="1" dirty="0">
                <a:solidFill>
                  <a:srgbClr val="002060"/>
                </a:solidFill>
                <a:latin typeface="Times New Roman" panose="02020603050405020304" pitchFamily="18" charset="0"/>
                <a:cs typeface="Times New Roman" panose="02020603050405020304" pitchFamily="18" charset="0"/>
              </a:rPr>
              <a:t>– ожидаемый убыток </a:t>
            </a:r>
            <a:r>
              <a:rPr lang="en-US" sz="2400" b="1" dirty="0" err="1">
                <a:solidFill>
                  <a:srgbClr val="002060"/>
                </a:solidFill>
                <a:latin typeface="Times New Roman" panose="02020603050405020304" pitchFamily="18" charset="0"/>
                <a:cs typeface="Times New Roman" panose="02020603050405020304" pitchFamily="18" charset="0"/>
              </a:rPr>
              <a:t>i</a:t>
            </a:r>
            <a:r>
              <a:rPr lang="ru-RU" sz="2400" b="1" dirty="0">
                <a:solidFill>
                  <a:srgbClr val="002060"/>
                </a:solidFill>
                <a:latin typeface="Times New Roman" panose="02020603050405020304" pitchFamily="18" charset="0"/>
                <a:cs typeface="Times New Roman" panose="02020603050405020304" pitchFamily="18" charset="0"/>
              </a:rPr>
              <a:t>-го варианта.</a:t>
            </a:r>
          </a:p>
          <a:p>
            <a:pPr indent="457200" algn="just">
              <a:lnSpc>
                <a:spcPct val="150000"/>
              </a:lnSpc>
            </a:pPr>
            <a:r>
              <a:rPr lang="ru-RU" sz="2400" b="1" dirty="0">
                <a:solidFill>
                  <a:srgbClr val="002060"/>
                </a:solidFill>
                <a:latin typeface="Times New Roman" panose="02020603050405020304" pitchFamily="18" charset="0"/>
                <a:cs typeface="Times New Roman" panose="02020603050405020304" pitchFamily="18" charset="0"/>
              </a:rPr>
              <a:t>В рассматриваемом случае К</a:t>
            </a:r>
            <a:r>
              <a:rPr lang="en-US" sz="2400" b="1" dirty="0" err="1">
                <a:solidFill>
                  <a:srgbClr val="002060"/>
                </a:solidFill>
                <a:latin typeface="Times New Roman" panose="02020603050405020304" pitchFamily="18" charset="0"/>
                <a:cs typeface="Times New Roman" panose="02020603050405020304" pitchFamily="18" charset="0"/>
              </a:rPr>
              <a:t>i</a:t>
            </a:r>
            <a:r>
              <a:rPr lang="en-US" sz="2400" b="1" dirty="0">
                <a:solidFill>
                  <a:srgbClr val="002060"/>
                </a:solidFill>
                <a:latin typeface="Times New Roman" panose="02020603050405020304" pitchFamily="18" charset="0"/>
                <a:cs typeface="Times New Roman" panose="02020603050405020304" pitchFamily="18" charset="0"/>
              </a:rPr>
              <a:t> </a:t>
            </a:r>
            <a:r>
              <a:rPr lang="ru-RU" sz="2400" b="1" dirty="0">
                <a:solidFill>
                  <a:srgbClr val="002060"/>
                </a:solidFill>
                <a:latin typeface="Times New Roman" panose="02020603050405020304" pitchFamily="18" charset="0"/>
                <a:cs typeface="Times New Roman" panose="02020603050405020304" pitchFamily="18" charset="0"/>
              </a:rPr>
              <a:t>показывает, какой доход приходится на 1 руб. убытка, и выбор совершается в пользу варианта К</a:t>
            </a:r>
            <a:r>
              <a:rPr lang="en-US" sz="2400" b="1" dirty="0">
                <a:solidFill>
                  <a:srgbClr val="002060"/>
                </a:solidFill>
                <a:latin typeface="Times New Roman" panose="02020603050405020304" pitchFamily="18" charset="0"/>
                <a:cs typeface="Times New Roman" panose="02020603050405020304" pitchFamily="18" charset="0"/>
              </a:rPr>
              <a:t>m</a:t>
            </a:r>
            <a:r>
              <a:rPr lang="ru-RU" sz="2400" b="1" dirty="0">
                <a:solidFill>
                  <a:srgbClr val="002060"/>
                </a:solidFill>
                <a:latin typeface="Times New Roman" panose="02020603050405020304" pitchFamily="18" charset="0"/>
                <a:cs typeface="Times New Roman" panose="02020603050405020304" pitchFamily="18" charset="0"/>
              </a:rPr>
              <a:t>ах.</a:t>
            </a:r>
          </a:p>
          <a:p>
            <a:pPr indent="457200" algn="just">
              <a:lnSpc>
                <a:spcPct val="150000"/>
              </a:lnSpc>
            </a:pPr>
            <a:endParaRPr lang="ru-RU" sz="2400" b="1" dirty="0">
              <a:solidFill>
                <a:srgbClr val="002060"/>
              </a:solidFill>
              <a:latin typeface="Times New Roman" panose="02020603050405020304" pitchFamily="18" charset="0"/>
              <a:cs typeface="Times New Roman" panose="02020603050405020304" pitchFamily="18" charset="0"/>
            </a:endParaRPr>
          </a:p>
          <a:p>
            <a:pPr indent="457200" algn="just">
              <a:lnSpc>
                <a:spcPct val="150000"/>
              </a:lnSpc>
            </a:pPr>
            <a:endParaRPr lang="ru-RU" sz="2400" b="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02331649"/>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575</TotalTime>
  <Words>1870</Words>
  <Application>Microsoft Office PowerPoint</Application>
  <PresentationFormat>Широкоэкранный</PresentationFormat>
  <Paragraphs>170</Paragraphs>
  <Slides>30</Slides>
  <Notes>0</Notes>
  <HiddenSlides>0</HiddenSlides>
  <MMClips>0</MMClips>
  <ScaleCrop>false</ScaleCrop>
  <HeadingPairs>
    <vt:vector size="8" baseType="variant">
      <vt:variant>
        <vt:lpstr>Использованные шрифты</vt:lpstr>
      </vt:variant>
      <vt:variant>
        <vt:i4>5</vt:i4>
      </vt:variant>
      <vt:variant>
        <vt:lpstr>Тема</vt:lpstr>
      </vt:variant>
      <vt:variant>
        <vt:i4>1</vt:i4>
      </vt:variant>
      <vt:variant>
        <vt:lpstr>Внедренные серверы OLE</vt:lpstr>
      </vt:variant>
      <vt:variant>
        <vt:i4>1</vt:i4>
      </vt:variant>
      <vt:variant>
        <vt:lpstr>Заголовки слайдов</vt:lpstr>
      </vt:variant>
      <vt:variant>
        <vt:i4>30</vt:i4>
      </vt:variant>
    </vt:vector>
  </HeadingPairs>
  <TitlesOfParts>
    <vt:vector size="37" baseType="lpstr">
      <vt:lpstr>Arial</vt:lpstr>
      <vt:lpstr>Calibri</vt:lpstr>
      <vt:lpstr>Calibri Light</vt:lpstr>
      <vt:lpstr>Cambria Math</vt:lpstr>
      <vt:lpstr>Times New Roman</vt:lpstr>
      <vt:lpstr>Тема Office</vt:lpstr>
      <vt:lpstr>MathType 6.0 Equation</vt:lpstr>
      <vt:lpstr> Методы оценки рисков  без учета распределения вероятностей</vt:lpstr>
      <vt:lpstr>План лекции:</vt:lpstr>
      <vt:lpstr>1. Абсолютные и относительные показатели оценки риска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Теоретические основы исследования рисков: классические и современные аспекты</dc:title>
  <dc:creator>maxstatbar</dc:creator>
  <cp:lastModifiedBy>Алексей Николаевич Герасимов</cp:lastModifiedBy>
  <cp:revision>48</cp:revision>
  <dcterms:created xsi:type="dcterms:W3CDTF">2020-02-12T09:23:04Z</dcterms:created>
  <dcterms:modified xsi:type="dcterms:W3CDTF">2020-03-14T07:24:00Z</dcterms:modified>
</cp:coreProperties>
</file>